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73" r:id="rId3"/>
    <p:sldId id="275" r:id="rId4"/>
    <p:sldId id="276" r:id="rId5"/>
    <p:sldId id="261" r:id="rId6"/>
    <p:sldId id="274" r:id="rId7"/>
    <p:sldId id="262" r:id="rId8"/>
    <p:sldId id="277" r:id="rId9"/>
    <p:sldId id="265" r:id="rId10"/>
    <p:sldId id="278" r:id="rId11"/>
    <p:sldId id="267" r:id="rId12"/>
    <p:sldId id="268" r:id="rId13"/>
    <p:sldId id="279" r:id="rId14"/>
    <p:sldId id="28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0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ssikdar\Desktop\beloff%20dat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rajibmukherjee:Downloads:pls-vi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radarChart>
        <c:radarStyle val="marker"/>
        <c:varyColors val="0"/>
        <c:ser>
          <c:idx val="0"/>
          <c:order val="0"/>
          <c:tx>
            <c:strRef>
              <c:f>Sheet4!$B$1</c:f>
              <c:strCache>
                <c:ptCount val="1"/>
                <c:pt idx="0">
                  <c:v>Al</c:v>
                </c:pt>
              </c:strCache>
            </c:strRef>
          </c:tx>
          <c:marker>
            <c:symbol val="none"/>
          </c:marker>
          <c:cat>
            <c:strRef>
              <c:f>Sheet4!$A$2:$A$13</c:f>
              <c:strCache>
                <c:ptCount val="12"/>
                <c:pt idx="0">
                  <c:v>energyx10(-3)</c:v>
                </c:pt>
                <c:pt idx="1">
                  <c:v>resourcesx10(-1)</c:v>
                </c:pt>
                <c:pt idx="2">
                  <c:v>waterx10(-1)</c:v>
                </c:pt>
                <c:pt idx="3">
                  <c:v>GWPx10(-2)</c:v>
                </c:pt>
                <c:pt idx="4">
                  <c:v>ODP</c:v>
                </c:pt>
                <c:pt idx="5">
                  <c:v>APx10(-1)</c:v>
                </c:pt>
                <c:pt idx="6">
                  <c:v>EP</c:v>
                </c:pt>
                <c:pt idx="7">
                  <c:v>POCP</c:v>
                </c:pt>
                <c:pt idx="8">
                  <c:v>Htox air</c:v>
                </c:pt>
                <c:pt idx="9">
                  <c:v>Htox water</c:v>
                </c:pt>
                <c:pt idx="10">
                  <c:v>Eco tox</c:v>
                </c:pt>
                <c:pt idx="11">
                  <c:v>waste</c:v>
                </c:pt>
              </c:strCache>
            </c:strRef>
          </c:cat>
          <c:val>
            <c:numRef>
              <c:f>Sheet4!$B$2:$B$13</c:f>
              <c:numCache>
                <c:formatCode>General</c:formatCode>
                <c:ptCount val="12"/>
                <c:pt idx="0">
                  <c:v>1.29</c:v>
                </c:pt>
                <c:pt idx="1">
                  <c:v>1.5</c:v>
                </c:pt>
                <c:pt idx="2">
                  <c:v>3.6</c:v>
                </c:pt>
                <c:pt idx="3">
                  <c:v>1.04</c:v>
                </c:pt>
                <c:pt idx="4">
                  <c:v>1</c:v>
                </c:pt>
                <c:pt idx="5">
                  <c:v>2.8</c:v>
                </c:pt>
                <c:pt idx="6">
                  <c:v>4.4000000000000004</c:v>
                </c:pt>
                <c:pt idx="7">
                  <c:v>6.7</c:v>
                </c:pt>
                <c:pt idx="8">
                  <c:v>3.8</c:v>
                </c:pt>
                <c:pt idx="9">
                  <c:v>0.66000000000000791</c:v>
                </c:pt>
                <c:pt idx="10">
                  <c:v>2.9</c:v>
                </c:pt>
                <c:pt idx="11">
                  <c:v>3.7</c:v>
                </c:pt>
              </c:numCache>
            </c:numRef>
          </c:val>
        </c:ser>
        <c:ser>
          <c:idx val="1"/>
          <c:order val="1"/>
          <c:tx>
            <c:strRef>
              <c:f>Sheet4!$C$1</c:f>
              <c:strCache>
                <c:ptCount val="1"/>
                <c:pt idx="0">
                  <c:v>St</c:v>
                </c:pt>
              </c:strCache>
            </c:strRef>
          </c:tx>
          <c:marker>
            <c:symbol val="none"/>
          </c:marker>
          <c:cat>
            <c:strRef>
              <c:f>Sheet4!$A$2:$A$13</c:f>
              <c:strCache>
                <c:ptCount val="12"/>
                <c:pt idx="0">
                  <c:v>energyx10(-3)</c:v>
                </c:pt>
                <c:pt idx="1">
                  <c:v>resourcesx10(-1)</c:v>
                </c:pt>
                <c:pt idx="2">
                  <c:v>waterx10(-1)</c:v>
                </c:pt>
                <c:pt idx="3">
                  <c:v>GWPx10(-2)</c:v>
                </c:pt>
                <c:pt idx="4">
                  <c:v>ODP</c:v>
                </c:pt>
                <c:pt idx="5">
                  <c:v>APx10(-1)</c:v>
                </c:pt>
                <c:pt idx="6">
                  <c:v>EP</c:v>
                </c:pt>
                <c:pt idx="7">
                  <c:v>POCP</c:v>
                </c:pt>
                <c:pt idx="8">
                  <c:v>Htox air</c:v>
                </c:pt>
                <c:pt idx="9">
                  <c:v>Htox water</c:v>
                </c:pt>
                <c:pt idx="10">
                  <c:v>Eco tox</c:v>
                </c:pt>
                <c:pt idx="11">
                  <c:v>waste</c:v>
                </c:pt>
              </c:strCache>
            </c:strRef>
          </c:cat>
          <c:val>
            <c:numRef>
              <c:f>Sheet4!$C$2:$C$13</c:f>
              <c:numCache>
                <c:formatCode>General</c:formatCode>
                <c:ptCount val="12"/>
                <c:pt idx="0">
                  <c:v>1.1200000000000001</c:v>
                </c:pt>
                <c:pt idx="1">
                  <c:v>2.5</c:v>
                </c:pt>
                <c:pt idx="2">
                  <c:v>2.7</c:v>
                </c:pt>
                <c:pt idx="3">
                  <c:v>1.05</c:v>
                </c:pt>
                <c:pt idx="4">
                  <c:v>0.1</c:v>
                </c:pt>
                <c:pt idx="5">
                  <c:v>1.9000000000000001</c:v>
                </c:pt>
                <c:pt idx="6">
                  <c:v>4.2</c:v>
                </c:pt>
                <c:pt idx="7">
                  <c:v>9.2000000000000011</c:v>
                </c:pt>
                <c:pt idx="8">
                  <c:v>3.7</c:v>
                </c:pt>
                <c:pt idx="9">
                  <c:v>0.92</c:v>
                </c:pt>
                <c:pt idx="10">
                  <c:v>3.4</c:v>
                </c:pt>
                <c:pt idx="11">
                  <c:v>1.2</c:v>
                </c:pt>
              </c:numCache>
            </c:numRef>
          </c:val>
        </c:ser>
        <c:ser>
          <c:idx val="2"/>
          <c:order val="2"/>
          <c:tx>
            <c:strRef>
              <c:f>Sheet4!$D$1</c:f>
              <c:strCache>
                <c:ptCount val="1"/>
                <c:pt idx="0">
                  <c:v>PC/PBT</c:v>
                </c:pt>
              </c:strCache>
            </c:strRef>
          </c:tx>
          <c:marker>
            <c:symbol val="none"/>
          </c:marker>
          <c:cat>
            <c:strRef>
              <c:f>Sheet4!$A$2:$A$13</c:f>
              <c:strCache>
                <c:ptCount val="12"/>
                <c:pt idx="0">
                  <c:v>energyx10(-3)</c:v>
                </c:pt>
                <c:pt idx="1">
                  <c:v>resourcesx10(-1)</c:v>
                </c:pt>
                <c:pt idx="2">
                  <c:v>waterx10(-1)</c:v>
                </c:pt>
                <c:pt idx="3">
                  <c:v>GWPx10(-2)</c:v>
                </c:pt>
                <c:pt idx="4">
                  <c:v>ODP</c:v>
                </c:pt>
                <c:pt idx="5">
                  <c:v>APx10(-1)</c:v>
                </c:pt>
                <c:pt idx="6">
                  <c:v>EP</c:v>
                </c:pt>
                <c:pt idx="7">
                  <c:v>POCP</c:v>
                </c:pt>
                <c:pt idx="8">
                  <c:v>Htox air</c:v>
                </c:pt>
                <c:pt idx="9">
                  <c:v>Htox water</c:v>
                </c:pt>
                <c:pt idx="10">
                  <c:v>Eco tox</c:v>
                </c:pt>
                <c:pt idx="11">
                  <c:v>waste</c:v>
                </c:pt>
              </c:strCache>
            </c:strRef>
          </c:cat>
          <c:val>
            <c:numRef>
              <c:f>Sheet4!$D$2:$D$13</c:f>
              <c:numCache>
                <c:formatCode>General</c:formatCode>
                <c:ptCount val="12"/>
                <c:pt idx="0">
                  <c:v>1.06</c:v>
                </c:pt>
                <c:pt idx="1">
                  <c:v>1.8</c:v>
                </c:pt>
                <c:pt idx="2">
                  <c:v>2.2000000000000002</c:v>
                </c:pt>
                <c:pt idx="3">
                  <c:v>0.83000000000000063</c:v>
                </c:pt>
                <c:pt idx="4">
                  <c:v>0.4</c:v>
                </c:pt>
                <c:pt idx="5">
                  <c:v>2</c:v>
                </c:pt>
                <c:pt idx="6">
                  <c:v>3.9</c:v>
                </c:pt>
                <c:pt idx="7">
                  <c:v>8.7000000000000011</c:v>
                </c:pt>
                <c:pt idx="8">
                  <c:v>2.5</c:v>
                </c:pt>
                <c:pt idx="9">
                  <c:v>0.99</c:v>
                </c:pt>
                <c:pt idx="10">
                  <c:v>2.7</c:v>
                </c:pt>
                <c:pt idx="11">
                  <c:v>1</c:v>
                </c:pt>
              </c:numCache>
            </c:numRef>
          </c:val>
        </c:ser>
        <c:ser>
          <c:idx val="3"/>
          <c:order val="3"/>
          <c:tx>
            <c:strRef>
              <c:f>Sheet4!$E$1</c:f>
              <c:strCache>
                <c:ptCount val="1"/>
                <c:pt idx="0">
                  <c:v>PP/ EPDM</c:v>
                </c:pt>
              </c:strCache>
            </c:strRef>
          </c:tx>
          <c:marker>
            <c:symbol val="none"/>
          </c:marker>
          <c:cat>
            <c:strRef>
              <c:f>Sheet4!$A$2:$A$13</c:f>
              <c:strCache>
                <c:ptCount val="12"/>
                <c:pt idx="0">
                  <c:v>energyx10(-3)</c:v>
                </c:pt>
                <c:pt idx="1">
                  <c:v>resourcesx10(-1)</c:v>
                </c:pt>
                <c:pt idx="2">
                  <c:v>waterx10(-1)</c:v>
                </c:pt>
                <c:pt idx="3">
                  <c:v>GWPx10(-2)</c:v>
                </c:pt>
                <c:pt idx="4">
                  <c:v>ODP</c:v>
                </c:pt>
                <c:pt idx="5">
                  <c:v>APx10(-1)</c:v>
                </c:pt>
                <c:pt idx="6">
                  <c:v>EP</c:v>
                </c:pt>
                <c:pt idx="7">
                  <c:v>POCP</c:v>
                </c:pt>
                <c:pt idx="8">
                  <c:v>Htox air</c:v>
                </c:pt>
                <c:pt idx="9">
                  <c:v>Htox water</c:v>
                </c:pt>
                <c:pt idx="10">
                  <c:v>Eco tox</c:v>
                </c:pt>
                <c:pt idx="11">
                  <c:v>waste</c:v>
                </c:pt>
              </c:strCache>
            </c:strRef>
          </c:cat>
          <c:val>
            <c:numRef>
              <c:f>Sheet4!$E$2:$E$13</c:f>
              <c:numCache>
                <c:formatCode>General</c:formatCode>
                <c:ptCount val="12"/>
                <c:pt idx="0">
                  <c:v>0.81</c:v>
                </c:pt>
                <c:pt idx="1">
                  <c:v>1.4</c:v>
                </c:pt>
                <c:pt idx="2">
                  <c:v>1.7</c:v>
                </c:pt>
                <c:pt idx="3">
                  <c:v>0.6200000000000061</c:v>
                </c:pt>
                <c:pt idx="4">
                  <c:v>0.2</c:v>
                </c:pt>
                <c:pt idx="5">
                  <c:v>1.6</c:v>
                </c:pt>
                <c:pt idx="6">
                  <c:v>3.5</c:v>
                </c:pt>
                <c:pt idx="7">
                  <c:v>8</c:v>
                </c:pt>
                <c:pt idx="8">
                  <c:v>1.9000000000000001</c:v>
                </c:pt>
                <c:pt idx="9">
                  <c:v>0.6200000000000061</c:v>
                </c:pt>
                <c:pt idx="10">
                  <c:v>1.9000000000000001</c:v>
                </c:pt>
                <c:pt idx="11">
                  <c:v>0.25</c:v>
                </c:pt>
              </c:numCache>
            </c:numRef>
          </c:val>
        </c:ser>
        <c:ser>
          <c:idx val="4"/>
          <c:order val="4"/>
          <c:tx>
            <c:strRef>
              <c:f>Sheet4!$F$1</c:f>
              <c:strCache>
                <c:ptCount val="1"/>
                <c:pt idx="0">
                  <c:v>PPO/PA</c:v>
                </c:pt>
              </c:strCache>
            </c:strRef>
          </c:tx>
          <c:spPr>
            <a:ln>
              <a:solidFill>
                <a:srgbClr val="FF0000"/>
              </a:solidFill>
            </a:ln>
          </c:spPr>
          <c:marker>
            <c:symbol val="none"/>
          </c:marker>
          <c:cat>
            <c:strRef>
              <c:f>Sheet4!$A$2:$A$13</c:f>
              <c:strCache>
                <c:ptCount val="12"/>
                <c:pt idx="0">
                  <c:v>energyx10(-3)</c:v>
                </c:pt>
                <c:pt idx="1">
                  <c:v>resourcesx10(-1)</c:v>
                </c:pt>
                <c:pt idx="2">
                  <c:v>waterx10(-1)</c:v>
                </c:pt>
                <c:pt idx="3">
                  <c:v>GWPx10(-2)</c:v>
                </c:pt>
                <c:pt idx="4">
                  <c:v>ODP</c:v>
                </c:pt>
                <c:pt idx="5">
                  <c:v>APx10(-1)</c:v>
                </c:pt>
                <c:pt idx="6">
                  <c:v>EP</c:v>
                </c:pt>
                <c:pt idx="7">
                  <c:v>POCP</c:v>
                </c:pt>
                <c:pt idx="8">
                  <c:v>Htox air</c:v>
                </c:pt>
                <c:pt idx="9">
                  <c:v>Htox water</c:v>
                </c:pt>
                <c:pt idx="10">
                  <c:v>Eco tox</c:v>
                </c:pt>
                <c:pt idx="11">
                  <c:v>waste</c:v>
                </c:pt>
              </c:strCache>
            </c:strRef>
          </c:cat>
          <c:val>
            <c:numRef>
              <c:f>Sheet4!$F$2:$F$13</c:f>
              <c:numCache>
                <c:formatCode>General</c:formatCode>
                <c:ptCount val="12"/>
                <c:pt idx="0">
                  <c:v>1.08</c:v>
                </c:pt>
                <c:pt idx="1">
                  <c:v>2.1</c:v>
                </c:pt>
                <c:pt idx="2">
                  <c:v>2.5</c:v>
                </c:pt>
                <c:pt idx="3">
                  <c:v>1.1499999999999864</c:v>
                </c:pt>
                <c:pt idx="4">
                  <c:v>1.2</c:v>
                </c:pt>
                <c:pt idx="5">
                  <c:v>2</c:v>
                </c:pt>
                <c:pt idx="6">
                  <c:v>7.2</c:v>
                </c:pt>
                <c:pt idx="7">
                  <c:v>9.1</c:v>
                </c:pt>
                <c:pt idx="8">
                  <c:v>2.5</c:v>
                </c:pt>
                <c:pt idx="9">
                  <c:v>0.74000000000000365</c:v>
                </c:pt>
                <c:pt idx="10">
                  <c:v>2.4</c:v>
                </c:pt>
                <c:pt idx="11">
                  <c:v>0.25</c:v>
                </c:pt>
              </c:numCache>
            </c:numRef>
          </c:val>
        </c:ser>
        <c:dLbls>
          <c:showLegendKey val="0"/>
          <c:showVal val="0"/>
          <c:showCatName val="0"/>
          <c:showSerName val="0"/>
          <c:showPercent val="0"/>
          <c:showBubbleSize val="0"/>
        </c:dLbls>
        <c:axId val="94229632"/>
        <c:axId val="94231168"/>
      </c:radarChart>
      <c:catAx>
        <c:axId val="94229632"/>
        <c:scaling>
          <c:orientation val="minMax"/>
        </c:scaling>
        <c:delete val="0"/>
        <c:axPos val="b"/>
        <c:majorGridlines/>
        <c:numFmt formatCode="General" sourceLinked="0"/>
        <c:majorTickMark val="out"/>
        <c:minorTickMark val="none"/>
        <c:tickLblPos val="nextTo"/>
        <c:crossAx val="94231168"/>
        <c:crosses val="autoZero"/>
        <c:auto val="1"/>
        <c:lblAlgn val="ctr"/>
        <c:lblOffset val="100"/>
        <c:noMultiLvlLbl val="0"/>
      </c:catAx>
      <c:valAx>
        <c:axId val="94231168"/>
        <c:scaling>
          <c:orientation val="minMax"/>
        </c:scaling>
        <c:delete val="0"/>
        <c:axPos val="l"/>
        <c:majorGridlines/>
        <c:numFmt formatCode="General" sourceLinked="1"/>
        <c:majorTickMark val="cross"/>
        <c:minorTickMark val="none"/>
        <c:tickLblPos val="nextTo"/>
        <c:crossAx val="94229632"/>
        <c:crosses val="autoZero"/>
        <c:crossBetween val="between"/>
      </c:valAx>
    </c:plotArea>
    <c:legend>
      <c:legendPos val="r"/>
      <c:layout/>
      <c:overlay val="0"/>
    </c:legend>
    <c:plotVisOnly val="1"/>
    <c:dispBlanksAs val="gap"/>
    <c:showDLblsOverMax val="0"/>
  </c:chart>
  <c:spPr>
    <a:noFill/>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barChart>
        <c:barDir val="col"/>
        <c:grouping val="clustered"/>
        <c:varyColors val="0"/>
        <c:ser>
          <c:idx val="0"/>
          <c:order val="0"/>
          <c:invertIfNegative val="0"/>
          <c:cat>
            <c:strRef>
              <c:f>'Fender Case'!$A$19:$A$23</c:f>
              <c:strCache>
                <c:ptCount val="5"/>
                <c:pt idx="0">
                  <c:v>Al</c:v>
                </c:pt>
                <c:pt idx="1">
                  <c:v>St</c:v>
                </c:pt>
                <c:pt idx="2">
                  <c:v>PC/PBT</c:v>
                </c:pt>
                <c:pt idx="3">
                  <c:v>PP/EPDM</c:v>
                </c:pt>
                <c:pt idx="4">
                  <c:v>PPO/PA</c:v>
                </c:pt>
              </c:strCache>
            </c:strRef>
          </c:cat>
          <c:val>
            <c:numRef>
              <c:f>'Fender Case'!$N$19:$N$23</c:f>
              <c:numCache>
                <c:formatCode>0.00</c:formatCode>
                <c:ptCount val="5"/>
                <c:pt idx="0">
                  <c:v>2.6116980149615157</c:v>
                </c:pt>
                <c:pt idx="1">
                  <c:v>2.4660471252202476</c:v>
                </c:pt>
                <c:pt idx="2">
                  <c:v>1.702454484099341</c:v>
                </c:pt>
                <c:pt idx="3">
                  <c:v>0.52788678976643988</c:v>
                </c:pt>
                <c:pt idx="4">
                  <c:v>2.2907164223242273</c:v>
                </c:pt>
              </c:numCache>
            </c:numRef>
          </c:val>
        </c:ser>
        <c:dLbls>
          <c:showLegendKey val="0"/>
          <c:showVal val="0"/>
          <c:showCatName val="0"/>
          <c:showSerName val="0"/>
          <c:showPercent val="0"/>
          <c:showBubbleSize val="0"/>
        </c:dLbls>
        <c:gapWidth val="150"/>
        <c:axId val="93658112"/>
        <c:axId val="93664000"/>
      </c:barChart>
      <c:catAx>
        <c:axId val="93658112"/>
        <c:scaling>
          <c:orientation val="minMax"/>
        </c:scaling>
        <c:delete val="0"/>
        <c:axPos val="b"/>
        <c:majorTickMark val="out"/>
        <c:minorTickMark val="none"/>
        <c:tickLblPos val="nextTo"/>
        <c:crossAx val="93664000"/>
        <c:crosses val="autoZero"/>
        <c:auto val="1"/>
        <c:lblAlgn val="ctr"/>
        <c:lblOffset val="100"/>
        <c:noMultiLvlLbl val="0"/>
      </c:catAx>
      <c:valAx>
        <c:axId val="93664000"/>
        <c:scaling>
          <c:orientation val="minMax"/>
        </c:scaling>
        <c:delete val="0"/>
        <c:axPos val="l"/>
        <c:numFmt formatCode="0.00" sourceLinked="1"/>
        <c:majorTickMark val="out"/>
        <c:minorTickMark val="none"/>
        <c:tickLblPos val="nextTo"/>
        <c:txPr>
          <a:bodyPr/>
          <a:lstStyle/>
          <a:p>
            <a:pPr>
              <a:defRPr sz="1600"/>
            </a:pPr>
            <a:endParaRPr lang="en-US"/>
          </a:p>
        </c:txPr>
        <c:crossAx val="93658112"/>
        <c:crosses val="autoZero"/>
        <c:crossBetween val="between"/>
      </c:valAx>
      <c:spPr>
        <a:ln>
          <a:solidFill>
            <a:schemeClr val="tx1"/>
          </a:solidFill>
        </a:ln>
      </c:spPr>
    </c:plotArea>
    <c:plotVisOnly val="1"/>
    <c:dispBlanksAs val="gap"/>
    <c:showDLblsOverMax val="0"/>
  </c:chart>
  <c:spPr>
    <a:ln>
      <a:solidFill>
        <a:schemeClr val="tx1"/>
      </a:solidFill>
    </a:ln>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col"/>
        <c:grouping val="clustered"/>
        <c:varyColors val="0"/>
        <c:ser>
          <c:idx val="0"/>
          <c:order val="0"/>
          <c:tx>
            <c:strRef>
              <c:f>PLS!$C$242</c:f>
              <c:strCache>
                <c:ptCount val="1"/>
                <c:pt idx="0">
                  <c:v>VIP</c:v>
                </c:pt>
              </c:strCache>
            </c:strRef>
          </c:tx>
          <c:invertIfNegative val="0"/>
          <c:cat>
            <c:strRef>
              <c:f>PLS!$B$243:$B$251</c:f>
              <c:strCache>
                <c:ptCount val="9"/>
                <c:pt idx="0">
                  <c:v>TC</c:v>
                </c:pt>
                <c:pt idx="1">
                  <c:v>HTST</c:v>
                </c:pt>
                <c:pt idx="2">
                  <c:v>HTLT</c:v>
                </c:pt>
                <c:pt idx="3">
                  <c:v>WC</c:v>
                </c:pt>
                <c:pt idx="4">
                  <c:v>MI</c:v>
                </c:pt>
                <c:pt idx="5">
                  <c:v>GWLT</c:v>
                </c:pt>
                <c:pt idx="6">
                  <c:v>LU</c:v>
                </c:pt>
                <c:pt idx="7">
                  <c:v>EI</c:v>
                </c:pt>
                <c:pt idx="8">
                  <c:v>GWST</c:v>
                </c:pt>
              </c:strCache>
            </c:strRef>
          </c:cat>
          <c:val>
            <c:numRef>
              <c:f>PLS!$C$243:$C$251</c:f>
              <c:numCache>
                <c:formatCode>0.000</c:formatCode>
                <c:ptCount val="9"/>
                <c:pt idx="0">
                  <c:v>1.100441405519053</c:v>
                </c:pt>
                <c:pt idx="1">
                  <c:v>1.096613750181618</c:v>
                </c:pt>
                <c:pt idx="2">
                  <c:v>1.064961132528303</c:v>
                </c:pt>
                <c:pt idx="3">
                  <c:v>1.0441813240648381</c:v>
                </c:pt>
                <c:pt idx="4">
                  <c:v>1.006453604789469</c:v>
                </c:pt>
                <c:pt idx="5">
                  <c:v>0.993717396013162</c:v>
                </c:pt>
                <c:pt idx="6">
                  <c:v>0.92636041156097304</c:v>
                </c:pt>
                <c:pt idx="7">
                  <c:v>0.88996229098837398</c:v>
                </c:pt>
                <c:pt idx="8">
                  <c:v>0.84345155841252062</c:v>
                </c:pt>
              </c:numCache>
            </c:numRef>
          </c:val>
        </c:ser>
        <c:dLbls>
          <c:showLegendKey val="0"/>
          <c:showVal val="0"/>
          <c:showCatName val="0"/>
          <c:showSerName val="0"/>
          <c:showPercent val="0"/>
          <c:showBubbleSize val="0"/>
        </c:dLbls>
        <c:gapWidth val="150"/>
        <c:axId val="93715456"/>
        <c:axId val="94508160"/>
      </c:barChart>
      <c:scatterChart>
        <c:scatterStyle val="lineMarker"/>
        <c:varyColors val="0"/>
        <c:ser>
          <c:idx val="2"/>
          <c:order val="1"/>
          <c:marker>
            <c:symbol val="none"/>
          </c:marker>
          <c:xVal>
            <c:numLit>
              <c:formatCode>General</c:formatCode>
              <c:ptCount val="2"/>
              <c:pt idx="0">
                <c:v>0</c:v>
              </c:pt>
              <c:pt idx="1">
                <c:v>9</c:v>
              </c:pt>
            </c:numLit>
          </c:xVal>
          <c:yVal>
            <c:numLit>
              <c:formatCode>General</c:formatCode>
              <c:ptCount val="2"/>
              <c:pt idx="0">
                <c:v>1</c:v>
              </c:pt>
              <c:pt idx="1">
                <c:v>1</c:v>
              </c:pt>
            </c:numLit>
          </c:yVal>
          <c:smooth val="0"/>
        </c:ser>
        <c:dLbls>
          <c:showLegendKey val="0"/>
          <c:showVal val="0"/>
          <c:showCatName val="0"/>
          <c:showSerName val="0"/>
          <c:showPercent val="0"/>
          <c:showBubbleSize val="0"/>
        </c:dLbls>
        <c:axId val="94511872"/>
        <c:axId val="94510080"/>
      </c:scatterChart>
      <c:catAx>
        <c:axId val="93715456"/>
        <c:scaling>
          <c:orientation val="minMax"/>
        </c:scaling>
        <c:delete val="0"/>
        <c:axPos val="b"/>
        <c:title>
          <c:tx>
            <c:rich>
              <a:bodyPr/>
              <a:lstStyle/>
              <a:p>
                <a:pPr>
                  <a:defRPr/>
                </a:pPr>
                <a:r>
                  <a:rPr lang="en-US"/>
                  <a:t>Indicator</a:t>
                </a:r>
              </a:p>
            </c:rich>
          </c:tx>
          <c:overlay val="0"/>
        </c:title>
        <c:numFmt formatCode="General" sourceLinked="0"/>
        <c:majorTickMark val="none"/>
        <c:minorTickMark val="none"/>
        <c:tickLblPos val="nextTo"/>
        <c:crossAx val="94508160"/>
        <c:crosses val="autoZero"/>
        <c:auto val="1"/>
        <c:lblAlgn val="ctr"/>
        <c:lblOffset val="100"/>
        <c:noMultiLvlLbl val="0"/>
      </c:catAx>
      <c:valAx>
        <c:axId val="94508160"/>
        <c:scaling>
          <c:orientation val="minMax"/>
          <c:max val="1.6"/>
        </c:scaling>
        <c:delete val="0"/>
        <c:axPos val="l"/>
        <c:title>
          <c:tx>
            <c:rich>
              <a:bodyPr/>
              <a:lstStyle/>
              <a:p>
                <a:pPr>
                  <a:defRPr/>
                </a:pPr>
                <a:r>
                  <a:rPr lang="en-US"/>
                  <a:t>VIP</a:t>
                </a:r>
              </a:p>
            </c:rich>
          </c:tx>
          <c:overlay val="0"/>
        </c:title>
        <c:numFmt formatCode="General" sourceLinked="0"/>
        <c:majorTickMark val="cross"/>
        <c:minorTickMark val="none"/>
        <c:tickLblPos val="nextTo"/>
        <c:crossAx val="93715456"/>
        <c:crosses val="autoZero"/>
        <c:crossBetween val="between"/>
      </c:valAx>
      <c:valAx>
        <c:axId val="94510080"/>
        <c:scaling>
          <c:orientation val="minMax"/>
          <c:max val="1.6"/>
          <c:min val="0"/>
        </c:scaling>
        <c:delete val="0"/>
        <c:axPos val="r"/>
        <c:numFmt formatCode="General" sourceLinked="1"/>
        <c:majorTickMark val="none"/>
        <c:minorTickMark val="none"/>
        <c:tickLblPos val="none"/>
        <c:crossAx val="94511872"/>
        <c:crosses val="max"/>
        <c:crossBetween val="midCat"/>
      </c:valAx>
      <c:valAx>
        <c:axId val="94511872"/>
        <c:scaling>
          <c:orientation val="minMax"/>
          <c:max val="9"/>
          <c:min val="0"/>
        </c:scaling>
        <c:delete val="0"/>
        <c:axPos val="t"/>
        <c:numFmt formatCode="General" sourceLinked="1"/>
        <c:majorTickMark val="none"/>
        <c:minorTickMark val="none"/>
        <c:tickLblPos val="none"/>
        <c:crossAx val="94510080"/>
        <c:crosses val="max"/>
        <c:crossBetween val="midCat"/>
      </c:valAx>
    </c:plotArea>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D5F5BE-0E17-40DD-BF52-3C88E154E41D}" type="doc">
      <dgm:prSet loTypeId="urn:microsoft.com/office/officeart/2005/8/layout/venn1" loCatId="relationship" qsTypeId="urn:microsoft.com/office/officeart/2005/8/quickstyle/simple5" qsCatId="simple" csTypeId="urn:microsoft.com/office/officeart/2005/8/colors/colorful2" csCatId="colorful" phldr="1"/>
      <dgm:spPr/>
    </dgm:pt>
    <dgm:pt modelId="{12264560-AE81-424E-A2EB-390340E3921F}">
      <dgm:prSet phldrT="[Text]"/>
      <dgm:spPr/>
      <dgm:t>
        <a:bodyPr/>
        <a:lstStyle/>
        <a:p>
          <a:r>
            <a:rPr lang="en-US" dirty="0" smtClean="0"/>
            <a:t>Economic Aspects</a:t>
          </a:r>
          <a:endParaRPr lang="en-US" dirty="0"/>
        </a:p>
      </dgm:t>
    </dgm:pt>
    <dgm:pt modelId="{77F2DD04-DB79-48E1-B617-9536DD7DEA2E}" type="parTrans" cxnId="{49301378-1F4C-443F-B8C1-99E9A4636F7E}">
      <dgm:prSet/>
      <dgm:spPr/>
      <dgm:t>
        <a:bodyPr/>
        <a:lstStyle/>
        <a:p>
          <a:endParaRPr lang="en-US"/>
        </a:p>
      </dgm:t>
    </dgm:pt>
    <dgm:pt modelId="{C345DB56-99B8-431C-9A3D-4BAFDD35180E}" type="sibTrans" cxnId="{49301378-1F4C-443F-B8C1-99E9A4636F7E}">
      <dgm:prSet/>
      <dgm:spPr/>
      <dgm:t>
        <a:bodyPr/>
        <a:lstStyle/>
        <a:p>
          <a:endParaRPr lang="en-US"/>
        </a:p>
      </dgm:t>
    </dgm:pt>
    <dgm:pt modelId="{10EEBAE2-8C6D-4A24-92F0-3D209CE2E7B9}">
      <dgm:prSet phldrT="[Text]"/>
      <dgm:spPr/>
      <dgm:t>
        <a:bodyPr/>
        <a:lstStyle/>
        <a:p>
          <a:r>
            <a:rPr lang="en-US" dirty="0" smtClean="0"/>
            <a:t>Social Aspects</a:t>
          </a:r>
          <a:endParaRPr lang="en-US" dirty="0"/>
        </a:p>
      </dgm:t>
    </dgm:pt>
    <dgm:pt modelId="{38159A14-916F-445A-982D-23CEC58B1156}" type="parTrans" cxnId="{3123A361-9BD0-493E-96E6-C6DCDF98C2C4}">
      <dgm:prSet/>
      <dgm:spPr/>
      <dgm:t>
        <a:bodyPr/>
        <a:lstStyle/>
        <a:p>
          <a:endParaRPr lang="en-US"/>
        </a:p>
      </dgm:t>
    </dgm:pt>
    <dgm:pt modelId="{2F4C8A57-4721-44C9-853F-BB17BE1497AA}" type="sibTrans" cxnId="{3123A361-9BD0-493E-96E6-C6DCDF98C2C4}">
      <dgm:prSet/>
      <dgm:spPr/>
      <dgm:t>
        <a:bodyPr/>
        <a:lstStyle/>
        <a:p>
          <a:endParaRPr lang="en-US"/>
        </a:p>
      </dgm:t>
    </dgm:pt>
    <dgm:pt modelId="{04B6A7CB-6A85-4044-9104-F69D43E456A4}">
      <dgm:prSet phldrT="[Text]"/>
      <dgm:spPr/>
      <dgm:t>
        <a:bodyPr/>
        <a:lstStyle/>
        <a:p>
          <a:r>
            <a:rPr lang="en-US" b="0" dirty="0" smtClean="0"/>
            <a:t>Environmental Aspects</a:t>
          </a:r>
        </a:p>
        <a:p>
          <a:r>
            <a:rPr lang="en-US" b="0" dirty="0" err="1" smtClean="0"/>
            <a:t>Ecotox</a:t>
          </a:r>
          <a:endParaRPr lang="en-US" b="0" dirty="0" smtClean="0"/>
        </a:p>
        <a:p>
          <a:r>
            <a:rPr lang="en-US" b="0" dirty="0" err="1" smtClean="0"/>
            <a:t>Htox</a:t>
          </a:r>
          <a:r>
            <a:rPr lang="en-US" b="0" dirty="0" smtClean="0"/>
            <a:t> air</a:t>
          </a:r>
        </a:p>
        <a:p>
          <a:r>
            <a:rPr lang="en-US" b="0" dirty="0" err="1" smtClean="0"/>
            <a:t>Htox</a:t>
          </a:r>
          <a:r>
            <a:rPr lang="en-US" b="0" dirty="0" smtClean="0"/>
            <a:t> water</a:t>
          </a:r>
          <a:endParaRPr lang="en-US" b="0" dirty="0"/>
        </a:p>
      </dgm:t>
    </dgm:pt>
    <dgm:pt modelId="{918F8320-B684-4C3C-AD19-1E8F8E51E22F}" type="parTrans" cxnId="{F65FF798-D22D-449A-BCC4-FCDECC3EDCF3}">
      <dgm:prSet/>
      <dgm:spPr/>
      <dgm:t>
        <a:bodyPr/>
        <a:lstStyle/>
        <a:p>
          <a:endParaRPr lang="en-US"/>
        </a:p>
      </dgm:t>
    </dgm:pt>
    <dgm:pt modelId="{054CC07C-7FCB-4F3B-979E-E838121FC2DD}" type="sibTrans" cxnId="{F65FF798-D22D-449A-BCC4-FCDECC3EDCF3}">
      <dgm:prSet/>
      <dgm:spPr/>
      <dgm:t>
        <a:bodyPr/>
        <a:lstStyle/>
        <a:p>
          <a:endParaRPr lang="en-US"/>
        </a:p>
      </dgm:t>
    </dgm:pt>
    <dgm:pt modelId="{5C50E906-FB01-4BD2-B627-7C88703DCE1C}" type="pres">
      <dgm:prSet presAssocID="{6ED5F5BE-0E17-40DD-BF52-3C88E154E41D}" presName="compositeShape" presStyleCnt="0">
        <dgm:presLayoutVars>
          <dgm:chMax val="7"/>
          <dgm:dir/>
          <dgm:resizeHandles val="exact"/>
        </dgm:presLayoutVars>
      </dgm:prSet>
      <dgm:spPr/>
    </dgm:pt>
    <dgm:pt modelId="{20F20A02-5141-4A4E-843C-FBB5BD00B24E}" type="pres">
      <dgm:prSet presAssocID="{12264560-AE81-424E-A2EB-390340E3921F}" presName="circ1" presStyleLbl="vennNode1" presStyleIdx="0" presStyleCnt="3"/>
      <dgm:spPr/>
      <dgm:t>
        <a:bodyPr/>
        <a:lstStyle/>
        <a:p>
          <a:endParaRPr lang="en-US"/>
        </a:p>
      </dgm:t>
    </dgm:pt>
    <dgm:pt modelId="{A2D8EF37-DE72-43C6-8C0F-C21AF9FCF190}" type="pres">
      <dgm:prSet presAssocID="{12264560-AE81-424E-A2EB-390340E3921F}" presName="circ1Tx" presStyleLbl="revTx" presStyleIdx="0" presStyleCnt="0">
        <dgm:presLayoutVars>
          <dgm:chMax val="0"/>
          <dgm:chPref val="0"/>
          <dgm:bulletEnabled val="1"/>
        </dgm:presLayoutVars>
      </dgm:prSet>
      <dgm:spPr/>
      <dgm:t>
        <a:bodyPr/>
        <a:lstStyle/>
        <a:p>
          <a:endParaRPr lang="en-US"/>
        </a:p>
      </dgm:t>
    </dgm:pt>
    <dgm:pt modelId="{EC20AD59-E02C-44B3-8EA8-8611154CB89E}" type="pres">
      <dgm:prSet presAssocID="{10EEBAE2-8C6D-4A24-92F0-3D209CE2E7B9}" presName="circ2" presStyleLbl="vennNode1" presStyleIdx="1" presStyleCnt="3"/>
      <dgm:spPr/>
      <dgm:t>
        <a:bodyPr/>
        <a:lstStyle/>
        <a:p>
          <a:endParaRPr lang="en-US"/>
        </a:p>
      </dgm:t>
    </dgm:pt>
    <dgm:pt modelId="{1B0B5B41-A812-4A8E-BC10-FD426F036E3B}" type="pres">
      <dgm:prSet presAssocID="{10EEBAE2-8C6D-4A24-92F0-3D209CE2E7B9}" presName="circ2Tx" presStyleLbl="revTx" presStyleIdx="0" presStyleCnt="0">
        <dgm:presLayoutVars>
          <dgm:chMax val="0"/>
          <dgm:chPref val="0"/>
          <dgm:bulletEnabled val="1"/>
        </dgm:presLayoutVars>
      </dgm:prSet>
      <dgm:spPr/>
      <dgm:t>
        <a:bodyPr/>
        <a:lstStyle/>
        <a:p>
          <a:endParaRPr lang="en-US"/>
        </a:p>
      </dgm:t>
    </dgm:pt>
    <dgm:pt modelId="{1C8AFEE1-2FBC-4F63-B065-54BE0F86D323}" type="pres">
      <dgm:prSet presAssocID="{04B6A7CB-6A85-4044-9104-F69D43E456A4}" presName="circ3" presStyleLbl="vennNode1" presStyleIdx="2" presStyleCnt="3"/>
      <dgm:spPr/>
      <dgm:t>
        <a:bodyPr/>
        <a:lstStyle/>
        <a:p>
          <a:endParaRPr lang="en-US"/>
        </a:p>
      </dgm:t>
    </dgm:pt>
    <dgm:pt modelId="{3C6D91C0-B9D8-4766-9805-8C371C9074B8}" type="pres">
      <dgm:prSet presAssocID="{04B6A7CB-6A85-4044-9104-F69D43E456A4}" presName="circ3Tx" presStyleLbl="revTx" presStyleIdx="0" presStyleCnt="0">
        <dgm:presLayoutVars>
          <dgm:chMax val="0"/>
          <dgm:chPref val="0"/>
          <dgm:bulletEnabled val="1"/>
        </dgm:presLayoutVars>
      </dgm:prSet>
      <dgm:spPr/>
      <dgm:t>
        <a:bodyPr/>
        <a:lstStyle/>
        <a:p>
          <a:endParaRPr lang="en-US"/>
        </a:p>
      </dgm:t>
    </dgm:pt>
  </dgm:ptLst>
  <dgm:cxnLst>
    <dgm:cxn modelId="{2F5D3446-47B8-47BA-94E5-D5F5C2C5493F}" type="presOf" srcId="{10EEBAE2-8C6D-4A24-92F0-3D209CE2E7B9}" destId="{1B0B5B41-A812-4A8E-BC10-FD426F036E3B}" srcOrd="1" destOrd="0" presId="urn:microsoft.com/office/officeart/2005/8/layout/venn1"/>
    <dgm:cxn modelId="{979A1703-CD99-4E8A-B9C2-8D435001B4CA}" type="presOf" srcId="{12264560-AE81-424E-A2EB-390340E3921F}" destId="{A2D8EF37-DE72-43C6-8C0F-C21AF9FCF190}" srcOrd="1" destOrd="0" presId="urn:microsoft.com/office/officeart/2005/8/layout/venn1"/>
    <dgm:cxn modelId="{5DC38F4A-01DA-45DF-9916-499A0CB7135A}" type="presOf" srcId="{04B6A7CB-6A85-4044-9104-F69D43E456A4}" destId="{3C6D91C0-B9D8-4766-9805-8C371C9074B8}" srcOrd="1" destOrd="0" presId="urn:microsoft.com/office/officeart/2005/8/layout/venn1"/>
    <dgm:cxn modelId="{3123A361-9BD0-493E-96E6-C6DCDF98C2C4}" srcId="{6ED5F5BE-0E17-40DD-BF52-3C88E154E41D}" destId="{10EEBAE2-8C6D-4A24-92F0-3D209CE2E7B9}" srcOrd="1" destOrd="0" parTransId="{38159A14-916F-445A-982D-23CEC58B1156}" sibTransId="{2F4C8A57-4721-44C9-853F-BB17BE1497AA}"/>
    <dgm:cxn modelId="{F65FF798-D22D-449A-BCC4-FCDECC3EDCF3}" srcId="{6ED5F5BE-0E17-40DD-BF52-3C88E154E41D}" destId="{04B6A7CB-6A85-4044-9104-F69D43E456A4}" srcOrd="2" destOrd="0" parTransId="{918F8320-B684-4C3C-AD19-1E8F8E51E22F}" sibTransId="{054CC07C-7FCB-4F3B-979E-E838121FC2DD}"/>
    <dgm:cxn modelId="{AFDBA379-1AC6-4602-B2E2-9096D5BB6C88}" type="presOf" srcId="{12264560-AE81-424E-A2EB-390340E3921F}" destId="{20F20A02-5141-4A4E-843C-FBB5BD00B24E}" srcOrd="0" destOrd="0" presId="urn:microsoft.com/office/officeart/2005/8/layout/venn1"/>
    <dgm:cxn modelId="{49301378-1F4C-443F-B8C1-99E9A4636F7E}" srcId="{6ED5F5BE-0E17-40DD-BF52-3C88E154E41D}" destId="{12264560-AE81-424E-A2EB-390340E3921F}" srcOrd="0" destOrd="0" parTransId="{77F2DD04-DB79-48E1-B617-9536DD7DEA2E}" sibTransId="{C345DB56-99B8-431C-9A3D-4BAFDD35180E}"/>
    <dgm:cxn modelId="{5765CEB3-E662-4AE8-B94C-F2FDD46FFCE3}" type="presOf" srcId="{04B6A7CB-6A85-4044-9104-F69D43E456A4}" destId="{1C8AFEE1-2FBC-4F63-B065-54BE0F86D323}" srcOrd="0" destOrd="0" presId="urn:microsoft.com/office/officeart/2005/8/layout/venn1"/>
    <dgm:cxn modelId="{2332D0D7-6FE2-4CB1-A48D-B8E74D2DD59D}" type="presOf" srcId="{10EEBAE2-8C6D-4A24-92F0-3D209CE2E7B9}" destId="{EC20AD59-E02C-44B3-8EA8-8611154CB89E}" srcOrd="0" destOrd="0" presId="urn:microsoft.com/office/officeart/2005/8/layout/venn1"/>
    <dgm:cxn modelId="{CABD86C4-2DB1-4662-974B-354292B9D48B}" type="presOf" srcId="{6ED5F5BE-0E17-40DD-BF52-3C88E154E41D}" destId="{5C50E906-FB01-4BD2-B627-7C88703DCE1C}" srcOrd="0" destOrd="0" presId="urn:microsoft.com/office/officeart/2005/8/layout/venn1"/>
    <dgm:cxn modelId="{610D831B-7786-4D56-816B-25B0DED90D06}" type="presParOf" srcId="{5C50E906-FB01-4BD2-B627-7C88703DCE1C}" destId="{20F20A02-5141-4A4E-843C-FBB5BD00B24E}" srcOrd="0" destOrd="0" presId="urn:microsoft.com/office/officeart/2005/8/layout/venn1"/>
    <dgm:cxn modelId="{94450711-5E5E-4D78-8132-F817E94A0B26}" type="presParOf" srcId="{5C50E906-FB01-4BD2-B627-7C88703DCE1C}" destId="{A2D8EF37-DE72-43C6-8C0F-C21AF9FCF190}" srcOrd="1" destOrd="0" presId="urn:microsoft.com/office/officeart/2005/8/layout/venn1"/>
    <dgm:cxn modelId="{1DCD4072-AF02-4C42-A02B-EFB0D82937F3}" type="presParOf" srcId="{5C50E906-FB01-4BD2-B627-7C88703DCE1C}" destId="{EC20AD59-E02C-44B3-8EA8-8611154CB89E}" srcOrd="2" destOrd="0" presId="urn:microsoft.com/office/officeart/2005/8/layout/venn1"/>
    <dgm:cxn modelId="{7C2E3820-969F-4DB2-9F06-C9AD2878BC7F}" type="presParOf" srcId="{5C50E906-FB01-4BD2-B627-7C88703DCE1C}" destId="{1B0B5B41-A812-4A8E-BC10-FD426F036E3B}" srcOrd="3" destOrd="0" presId="urn:microsoft.com/office/officeart/2005/8/layout/venn1"/>
    <dgm:cxn modelId="{64DB7092-4BD3-4C47-AB04-6FEE00EF3416}" type="presParOf" srcId="{5C50E906-FB01-4BD2-B627-7C88703DCE1C}" destId="{1C8AFEE1-2FBC-4F63-B065-54BE0F86D323}" srcOrd="4" destOrd="0" presId="urn:microsoft.com/office/officeart/2005/8/layout/venn1"/>
    <dgm:cxn modelId="{05A790D7-A611-408C-B4E6-8A28AF8A68CA}" type="presParOf" srcId="{5C50E906-FB01-4BD2-B627-7C88703DCE1C}" destId="{3C6D91C0-B9D8-4766-9805-8C371C9074B8}"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D5F5BE-0E17-40DD-BF52-3C88E154E41D}" type="doc">
      <dgm:prSet loTypeId="urn:microsoft.com/office/officeart/2005/8/layout/venn1" loCatId="relationship" qsTypeId="urn:microsoft.com/office/officeart/2005/8/quickstyle/simple5" qsCatId="simple" csTypeId="urn:microsoft.com/office/officeart/2005/8/colors/colorful2" csCatId="colorful" phldr="1"/>
      <dgm:spPr/>
    </dgm:pt>
    <dgm:pt modelId="{12264560-AE81-424E-A2EB-390340E3921F}">
      <dgm:prSet phldrT="[Text]"/>
      <dgm:spPr/>
      <dgm:t>
        <a:bodyPr/>
        <a:lstStyle/>
        <a:p>
          <a:r>
            <a:rPr lang="en-US" b="0" dirty="0" smtClean="0"/>
            <a:t>Economic Aspects</a:t>
          </a:r>
        </a:p>
        <a:p>
          <a:r>
            <a:rPr lang="en-US" b="0" dirty="0" smtClean="0"/>
            <a:t>Total cost</a:t>
          </a:r>
        </a:p>
        <a:p>
          <a:r>
            <a:rPr lang="en-US" b="0" dirty="0" smtClean="0"/>
            <a:t>Land use</a:t>
          </a:r>
          <a:endParaRPr lang="en-US" b="0" dirty="0"/>
        </a:p>
      </dgm:t>
    </dgm:pt>
    <dgm:pt modelId="{77F2DD04-DB79-48E1-B617-9536DD7DEA2E}" type="parTrans" cxnId="{49301378-1F4C-443F-B8C1-99E9A4636F7E}">
      <dgm:prSet/>
      <dgm:spPr/>
      <dgm:t>
        <a:bodyPr/>
        <a:lstStyle/>
        <a:p>
          <a:endParaRPr lang="en-US"/>
        </a:p>
      </dgm:t>
    </dgm:pt>
    <dgm:pt modelId="{C345DB56-99B8-431C-9A3D-4BAFDD35180E}" type="sibTrans" cxnId="{49301378-1F4C-443F-B8C1-99E9A4636F7E}">
      <dgm:prSet/>
      <dgm:spPr/>
      <dgm:t>
        <a:bodyPr/>
        <a:lstStyle/>
        <a:p>
          <a:endParaRPr lang="en-US"/>
        </a:p>
      </dgm:t>
    </dgm:pt>
    <dgm:pt modelId="{10EEBAE2-8C6D-4A24-92F0-3D209CE2E7B9}">
      <dgm:prSet phldrT="[Text]"/>
      <dgm:spPr/>
      <dgm:t>
        <a:bodyPr/>
        <a:lstStyle/>
        <a:p>
          <a:r>
            <a:rPr lang="en-US" dirty="0" smtClean="0"/>
            <a:t>Social Aspects</a:t>
          </a:r>
          <a:endParaRPr lang="en-US" dirty="0"/>
        </a:p>
      </dgm:t>
    </dgm:pt>
    <dgm:pt modelId="{38159A14-916F-445A-982D-23CEC58B1156}" type="parTrans" cxnId="{3123A361-9BD0-493E-96E6-C6DCDF98C2C4}">
      <dgm:prSet/>
      <dgm:spPr/>
      <dgm:t>
        <a:bodyPr/>
        <a:lstStyle/>
        <a:p>
          <a:endParaRPr lang="en-US"/>
        </a:p>
      </dgm:t>
    </dgm:pt>
    <dgm:pt modelId="{2F4C8A57-4721-44C9-853F-BB17BE1497AA}" type="sibTrans" cxnId="{3123A361-9BD0-493E-96E6-C6DCDF98C2C4}">
      <dgm:prSet/>
      <dgm:spPr/>
      <dgm:t>
        <a:bodyPr/>
        <a:lstStyle/>
        <a:p>
          <a:endParaRPr lang="en-US"/>
        </a:p>
      </dgm:t>
    </dgm:pt>
    <dgm:pt modelId="{04B6A7CB-6A85-4044-9104-F69D43E456A4}">
      <dgm:prSet phldrT="[Text]"/>
      <dgm:spPr/>
      <dgm:t>
        <a:bodyPr/>
        <a:lstStyle/>
        <a:p>
          <a:r>
            <a:rPr lang="en-US" b="0" dirty="0" smtClean="0"/>
            <a:t>Environmental Aspects</a:t>
          </a:r>
        </a:p>
        <a:p>
          <a:r>
            <a:rPr lang="en-US" b="0" dirty="0" smtClean="0"/>
            <a:t>GWP (LT, ST)</a:t>
          </a:r>
          <a:endParaRPr lang="en-US" b="0" dirty="0"/>
        </a:p>
      </dgm:t>
    </dgm:pt>
    <dgm:pt modelId="{918F8320-B684-4C3C-AD19-1E8F8E51E22F}" type="parTrans" cxnId="{F65FF798-D22D-449A-BCC4-FCDECC3EDCF3}">
      <dgm:prSet/>
      <dgm:spPr/>
      <dgm:t>
        <a:bodyPr/>
        <a:lstStyle/>
        <a:p>
          <a:endParaRPr lang="en-US"/>
        </a:p>
      </dgm:t>
    </dgm:pt>
    <dgm:pt modelId="{054CC07C-7FCB-4F3B-979E-E838121FC2DD}" type="sibTrans" cxnId="{F65FF798-D22D-449A-BCC4-FCDECC3EDCF3}">
      <dgm:prSet/>
      <dgm:spPr/>
      <dgm:t>
        <a:bodyPr/>
        <a:lstStyle/>
        <a:p>
          <a:endParaRPr lang="en-US"/>
        </a:p>
      </dgm:t>
    </dgm:pt>
    <dgm:pt modelId="{5C50E906-FB01-4BD2-B627-7C88703DCE1C}" type="pres">
      <dgm:prSet presAssocID="{6ED5F5BE-0E17-40DD-BF52-3C88E154E41D}" presName="compositeShape" presStyleCnt="0">
        <dgm:presLayoutVars>
          <dgm:chMax val="7"/>
          <dgm:dir/>
          <dgm:resizeHandles val="exact"/>
        </dgm:presLayoutVars>
      </dgm:prSet>
      <dgm:spPr/>
    </dgm:pt>
    <dgm:pt modelId="{20F20A02-5141-4A4E-843C-FBB5BD00B24E}" type="pres">
      <dgm:prSet presAssocID="{12264560-AE81-424E-A2EB-390340E3921F}" presName="circ1" presStyleLbl="vennNode1" presStyleIdx="0" presStyleCnt="3"/>
      <dgm:spPr/>
      <dgm:t>
        <a:bodyPr/>
        <a:lstStyle/>
        <a:p>
          <a:endParaRPr lang="en-US"/>
        </a:p>
      </dgm:t>
    </dgm:pt>
    <dgm:pt modelId="{A2D8EF37-DE72-43C6-8C0F-C21AF9FCF190}" type="pres">
      <dgm:prSet presAssocID="{12264560-AE81-424E-A2EB-390340E3921F}" presName="circ1Tx" presStyleLbl="revTx" presStyleIdx="0" presStyleCnt="0">
        <dgm:presLayoutVars>
          <dgm:chMax val="0"/>
          <dgm:chPref val="0"/>
          <dgm:bulletEnabled val="1"/>
        </dgm:presLayoutVars>
      </dgm:prSet>
      <dgm:spPr/>
      <dgm:t>
        <a:bodyPr/>
        <a:lstStyle/>
        <a:p>
          <a:endParaRPr lang="en-US"/>
        </a:p>
      </dgm:t>
    </dgm:pt>
    <dgm:pt modelId="{EC20AD59-E02C-44B3-8EA8-8611154CB89E}" type="pres">
      <dgm:prSet presAssocID="{10EEBAE2-8C6D-4A24-92F0-3D209CE2E7B9}" presName="circ2" presStyleLbl="vennNode1" presStyleIdx="1" presStyleCnt="3"/>
      <dgm:spPr/>
      <dgm:t>
        <a:bodyPr/>
        <a:lstStyle/>
        <a:p>
          <a:endParaRPr lang="en-US"/>
        </a:p>
      </dgm:t>
    </dgm:pt>
    <dgm:pt modelId="{1B0B5B41-A812-4A8E-BC10-FD426F036E3B}" type="pres">
      <dgm:prSet presAssocID="{10EEBAE2-8C6D-4A24-92F0-3D209CE2E7B9}" presName="circ2Tx" presStyleLbl="revTx" presStyleIdx="0" presStyleCnt="0">
        <dgm:presLayoutVars>
          <dgm:chMax val="0"/>
          <dgm:chPref val="0"/>
          <dgm:bulletEnabled val="1"/>
        </dgm:presLayoutVars>
      </dgm:prSet>
      <dgm:spPr/>
      <dgm:t>
        <a:bodyPr/>
        <a:lstStyle/>
        <a:p>
          <a:endParaRPr lang="en-US"/>
        </a:p>
      </dgm:t>
    </dgm:pt>
    <dgm:pt modelId="{1C8AFEE1-2FBC-4F63-B065-54BE0F86D323}" type="pres">
      <dgm:prSet presAssocID="{04B6A7CB-6A85-4044-9104-F69D43E456A4}" presName="circ3" presStyleLbl="vennNode1" presStyleIdx="2" presStyleCnt="3"/>
      <dgm:spPr/>
      <dgm:t>
        <a:bodyPr/>
        <a:lstStyle/>
        <a:p>
          <a:endParaRPr lang="en-US"/>
        </a:p>
      </dgm:t>
    </dgm:pt>
    <dgm:pt modelId="{3C6D91C0-B9D8-4766-9805-8C371C9074B8}" type="pres">
      <dgm:prSet presAssocID="{04B6A7CB-6A85-4044-9104-F69D43E456A4}" presName="circ3Tx" presStyleLbl="revTx" presStyleIdx="0" presStyleCnt="0">
        <dgm:presLayoutVars>
          <dgm:chMax val="0"/>
          <dgm:chPref val="0"/>
          <dgm:bulletEnabled val="1"/>
        </dgm:presLayoutVars>
      </dgm:prSet>
      <dgm:spPr/>
      <dgm:t>
        <a:bodyPr/>
        <a:lstStyle/>
        <a:p>
          <a:endParaRPr lang="en-US"/>
        </a:p>
      </dgm:t>
    </dgm:pt>
  </dgm:ptLst>
  <dgm:cxnLst>
    <dgm:cxn modelId="{3123A361-9BD0-493E-96E6-C6DCDF98C2C4}" srcId="{6ED5F5BE-0E17-40DD-BF52-3C88E154E41D}" destId="{10EEBAE2-8C6D-4A24-92F0-3D209CE2E7B9}" srcOrd="1" destOrd="0" parTransId="{38159A14-916F-445A-982D-23CEC58B1156}" sibTransId="{2F4C8A57-4721-44C9-853F-BB17BE1497AA}"/>
    <dgm:cxn modelId="{F65FF798-D22D-449A-BCC4-FCDECC3EDCF3}" srcId="{6ED5F5BE-0E17-40DD-BF52-3C88E154E41D}" destId="{04B6A7CB-6A85-4044-9104-F69D43E456A4}" srcOrd="2" destOrd="0" parTransId="{918F8320-B684-4C3C-AD19-1E8F8E51E22F}" sibTransId="{054CC07C-7FCB-4F3B-979E-E838121FC2DD}"/>
    <dgm:cxn modelId="{FDD8E4C8-94AE-41CD-83D6-489C693309DA}" type="presOf" srcId="{04B6A7CB-6A85-4044-9104-F69D43E456A4}" destId="{3C6D91C0-B9D8-4766-9805-8C371C9074B8}" srcOrd="1" destOrd="0" presId="urn:microsoft.com/office/officeart/2005/8/layout/venn1"/>
    <dgm:cxn modelId="{8A8DEC7C-0DD3-4603-86A8-A9DCFD3F3423}" type="presOf" srcId="{10EEBAE2-8C6D-4A24-92F0-3D209CE2E7B9}" destId="{EC20AD59-E02C-44B3-8EA8-8611154CB89E}" srcOrd="0" destOrd="0" presId="urn:microsoft.com/office/officeart/2005/8/layout/venn1"/>
    <dgm:cxn modelId="{49301378-1F4C-443F-B8C1-99E9A4636F7E}" srcId="{6ED5F5BE-0E17-40DD-BF52-3C88E154E41D}" destId="{12264560-AE81-424E-A2EB-390340E3921F}" srcOrd="0" destOrd="0" parTransId="{77F2DD04-DB79-48E1-B617-9536DD7DEA2E}" sibTransId="{C345DB56-99B8-431C-9A3D-4BAFDD35180E}"/>
    <dgm:cxn modelId="{D3B76C57-8066-47EB-A3D5-6AE7A271D108}" type="presOf" srcId="{04B6A7CB-6A85-4044-9104-F69D43E456A4}" destId="{1C8AFEE1-2FBC-4F63-B065-54BE0F86D323}" srcOrd="0" destOrd="0" presId="urn:microsoft.com/office/officeart/2005/8/layout/venn1"/>
    <dgm:cxn modelId="{91AAFD19-7CDE-4E2E-9EAD-3C5435AC078F}" type="presOf" srcId="{6ED5F5BE-0E17-40DD-BF52-3C88E154E41D}" destId="{5C50E906-FB01-4BD2-B627-7C88703DCE1C}" srcOrd="0" destOrd="0" presId="urn:microsoft.com/office/officeart/2005/8/layout/venn1"/>
    <dgm:cxn modelId="{A6AF7158-A47E-4154-841A-439B51E029E3}" type="presOf" srcId="{12264560-AE81-424E-A2EB-390340E3921F}" destId="{20F20A02-5141-4A4E-843C-FBB5BD00B24E}" srcOrd="0" destOrd="0" presId="urn:microsoft.com/office/officeart/2005/8/layout/venn1"/>
    <dgm:cxn modelId="{CCFEFBF8-EDC3-443A-93EE-169021F4606D}" type="presOf" srcId="{10EEBAE2-8C6D-4A24-92F0-3D209CE2E7B9}" destId="{1B0B5B41-A812-4A8E-BC10-FD426F036E3B}" srcOrd="1" destOrd="0" presId="urn:microsoft.com/office/officeart/2005/8/layout/venn1"/>
    <dgm:cxn modelId="{C7F96D19-6704-48C9-AB80-94151277BA08}" type="presOf" srcId="{12264560-AE81-424E-A2EB-390340E3921F}" destId="{A2D8EF37-DE72-43C6-8C0F-C21AF9FCF190}" srcOrd="1" destOrd="0" presId="urn:microsoft.com/office/officeart/2005/8/layout/venn1"/>
    <dgm:cxn modelId="{E95BA12B-AA8D-41EA-A288-99C547861966}" type="presParOf" srcId="{5C50E906-FB01-4BD2-B627-7C88703DCE1C}" destId="{20F20A02-5141-4A4E-843C-FBB5BD00B24E}" srcOrd="0" destOrd="0" presId="urn:microsoft.com/office/officeart/2005/8/layout/venn1"/>
    <dgm:cxn modelId="{B920393D-F7BA-4673-B1FE-CA19DB26DBD0}" type="presParOf" srcId="{5C50E906-FB01-4BD2-B627-7C88703DCE1C}" destId="{A2D8EF37-DE72-43C6-8C0F-C21AF9FCF190}" srcOrd="1" destOrd="0" presId="urn:microsoft.com/office/officeart/2005/8/layout/venn1"/>
    <dgm:cxn modelId="{B2BCFA63-FAB1-454C-B6E5-1673983A2C52}" type="presParOf" srcId="{5C50E906-FB01-4BD2-B627-7C88703DCE1C}" destId="{EC20AD59-E02C-44B3-8EA8-8611154CB89E}" srcOrd="2" destOrd="0" presId="urn:microsoft.com/office/officeart/2005/8/layout/venn1"/>
    <dgm:cxn modelId="{17E3543A-AE19-4783-9937-BEE2A52BEF39}" type="presParOf" srcId="{5C50E906-FB01-4BD2-B627-7C88703DCE1C}" destId="{1B0B5B41-A812-4A8E-BC10-FD426F036E3B}" srcOrd="3" destOrd="0" presId="urn:microsoft.com/office/officeart/2005/8/layout/venn1"/>
    <dgm:cxn modelId="{598370F4-B9EA-4745-9BAF-53C926FE2F0B}" type="presParOf" srcId="{5C50E906-FB01-4BD2-B627-7C88703DCE1C}" destId="{1C8AFEE1-2FBC-4F63-B065-54BE0F86D323}" srcOrd="4" destOrd="0" presId="urn:microsoft.com/office/officeart/2005/8/layout/venn1"/>
    <dgm:cxn modelId="{3990AA78-DC49-443A-A293-C461D7619B98}" type="presParOf" srcId="{5C50E906-FB01-4BD2-B627-7C88703DCE1C}" destId="{3C6D91C0-B9D8-4766-9805-8C371C9074B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F20A02-5141-4A4E-843C-FBB5BD00B24E}">
      <dsp:nvSpPr>
        <dsp:cNvPr id="0" name=""/>
        <dsp:cNvSpPr/>
      </dsp:nvSpPr>
      <dsp:spPr>
        <a:xfrm>
          <a:off x="2757011" y="56574"/>
          <a:ext cx="2715577" cy="2715577"/>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kern="1200" dirty="0" smtClean="0"/>
            <a:t>Economic Aspects</a:t>
          </a:r>
          <a:endParaRPr lang="en-US" sz="1700" kern="1200" dirty="0"/>
        </a:p>
      </dsp:txBody>
      <dsp:txXfrm>
        <a:off x="3119088" y="531800"/>
        <a:ext cx="1991423" cy="1222010"/>
      </dsp:txXfrm>
    </dsp:sp>
    <dsp:sp modelId="{EC20AD59-E02C-44B3-8EA8-8611154CB89E}">
      <dsp:nvSpPr>
        <dsp:cNvPr id="0" name=""/>
        <dsp:cNvSpPr/>
      </dsp:nvSpPr>
      <dsp:spPr>
        <a:xfrm>
          <a:off x="3736882" y="1753810"/>
          <a:ext cx="2715577" cy="2715577"/>
        </a:xfrm>
        <a:prstGeom prst="ellipse">
          <a:avLst/>
        </a:prstGeom>
        <a:gradFill rotWithShape="0">
          <a:gsLst>
            <a:gs pos="0">
              <a:schemeClr val="accent2">
                <a:alpha val="50000"/>
                <a:hueOff val="2340759"/>
                <a:satOff val="-2919"/>
                <a:lumOff val="686"/>
                <a:alphaOff val="0"/>
                <a:shade val="51000"/>
                <a:satMod val="130000"/>
              </a:schemeClr>
            </a:gs>
            <a:gs pos="80000">
              <a:schemeClr val="accent2">
                <a:alpha val="50000"/>
                <a:hueOff val="2340759"/>
                <a:satOff val="-2919"/>
                <a:lumOff val="686"/>
                <a:alphaOff val="0"/>
                <a:shade val="93000"/>
                <a:satMod val="130000"/>
              </a:schemeClr>
            </a:gs>
            <a:gs pos="100000">
              <a:schemeClr val="accent2">
                <a:alpha val="50000"/>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kern="1200" dirty="0" smtClean="0"/>
            <a:t>Social Aspects</a:t>
          </a:r>
          <a:endParaRPr lang="en-US" sz="1700" kern="1200" dirty="0"/>
        </a:p>
      </dsp:txBody>
      <dsp:txXfrm>
        <a:off x="4567396" y="2455334"/>
        <a:ext cx="1629346" cy="1493567"/>
      </dsp:txXfrm>
    </dsp:sp>
    <dsp:sp modelId="{1C8AFEE1-2FBC-4F63-B065-54BE0F86D323}">
      <dsp:nvSpPr>
        <dsp:cNvPr id="0" name=""/>
        <dsp:cNvSpPr/>
      </dsp:nvSpPr>
      <dsp:spPr>
        <a:xfrm>
          <a:off x="1777140" y="1753810"/>
          <a:ext cx="2715577" cy="2715577"/>
        </a:xfrm>
        <a:prstGeom prst="ellipse">
          <a:avLst/>
        </a:prstGeom>
        <a:gradFill rotWithShape="0">
          <a:gsLst>
            <a:gs pos="0">
              <a:schemeClr val="accent2">
                <a:alpha val="50000"/>
                <a:hueOff val="4681519"/>
                <a:satOff val="-5839"/>
                <a:lumOff val="1373"/>
                <a:alphaOff val="0"/>
                <a:shade val="51000"/>
                <a:satMod val="130000"/>
              </a:schemeClr>
            </a:gs>
            <a:gs pos="80000">
              <a:schemeClr val="accent2">
                <a:alpha val="50000"/>
                <a:hueOff val="4681519"/>
                <a:satOff val="-5839"/>
                <a:lumOff val="1373"/>
                <a:alphaOff val="0"/>
                <a:shade val="93000"/>
                <a:satMod val="130000"/>
              </a:schemeClr>
            </a:gs>
            <a:gs pos="100000">
              <a:schemeClr val="accent2">
                <a:alpha val="50000"/>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0" kern="1200" dirty="0" smtClean="0"/>
            <a:t>Environmental Aspects</a:t>
          </a:r>
        </a:p>
        <a:p>
          <a:pPr lvl="0" algn="ctr" defTabSz="755650">
            <a:lnSpc>
              <a:spcPct val="90000"/>
            </a:lnSpc>
            <a:spcBef>
              <a:spcPct val="0"/>
            </a:spcBef>
            <a:spcAft>
              <a:spcPct val="35000"/>
            </a:spcAft>
          </a:pPr>
          <a:r>
            <a:rPr lang="en-US" sz="1700" b="0" kern="1200" dirty="0" err="1" smtClean="0"/>
            <a:t>Ecotox</a:t>
          </a:r>
          <a:endParaRPr lang="en-US" sz="1700" b="0" kern="1200" dirty="0" smtClean="0"/>
        </a:p>
        <a:p>
          <a:pPr lvl="0" algn="ctr" defTabSz="755650">
            <a:lnSpc>
              <a:spcPct val="90000"/>
            </a:lnSpc>
            <a:spcBef>
              <a:spcPct val="0"/>
            </a:spcBef>
            <a:spcAft>
              <a:spcPct val="35000"/>
            </a:spcAft>
          </a:pPr>
          <a:r>
            <a:rPr lang="en-US" sz="1700" b="0" kern="1200" dirty="0" err="1" smtClean="0"/>
            <a:t>Htox</a:t>
          </a:r>
          <a:r>
            <a:rPr lang="en-US" sz="1700" b="0" kern="1200" dirty="0" smtClean="0"/>
            <a:t> air</a:t>
          </a:r>
        </a:p>
        <a:p>
          <a:pPr lvl="0" algn="ctr" defTabSz="755650">
            <a:lnSpc>
              <a:spcPct val="90000"/>
            </a:lnSpc>
            <a:spcBef>
              <a:spcPct val="0"/>
            </a:spcBef>
            <a:spcAft>
              <a:spcPct val="35000"/>
            </a:spcAft>
          </a:pPr>
          <a:r>
            <a:rPr lang="en-US" sz="1700" b="0" kern="1200" dirty="0" err="1" smtClean="0"/>
            <a:t>Htox</a:t>
          </a:r>
          <a:r>
            <a:rPr lang="en-US" sz="1700" b="0" kern="1200" dirty="0" smtClean="0"/>
            <a:t> water</a:t>
          </a:r>
          <a:endParaRPr lang="en-US" sz="1700" b="0" kern="1200" dirty="0"/>
        </a:p>
      </dsp:txBody>
      <dsp:txXfrm>
        <a:off x="2032857" y="2455334"/>
        <a:ext cx="1629346" cy="14935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47A1D3-22B8-43CA-816B-AA43DFA6F989}" type="datetimeFigureOut">
              <a:rPr lang="en-US" smtClean="0"/>
              <a:t>2/14/2015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186640-5587-4F4F-BAC9-A19F5C45EDBA}" type="slidenum">
              <a:rPr lang="en-US" smtClean="0"/>
              <a:t>‹#›</a:t>
            </a:fld>
            <a:endParaRPr lang="en-US"/>
          </a:p>
        </p:txBody>
      </p:sp>
    </p:spTree>
    <p:extLst>
      <p:ext uri="{BB962C8B-B14F-4D97-AF65-F5344CB8AC3E}">
        <p14:creationId xmlns:p14="http://schemas.microsoft.com/office/powerpoint/2010/main" val="1261037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86640-5587-4F4F-BAC9-A19F5C45EDBA}" type="slidenum">
              <a:rPr lang="en-US" smtClean="0"/>
              <a:t>1</a:t>
            </a:fld>
            <a:endParaRPr lang="en-US"/>
          </a:p>
        </p:txBody>
      </p:sp>
    </p:spTree>
    <p:extLst>
      <p:ext uri="{BB962C8B-B14F-4D97-AF65-F5344CB8AC3E}">
        <p14:creationId xmlns:p14="http://schemas.microsoft.com/office/powerpoint/2010/main" val="2393682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86640-5587-4F4F-BAC9-A19F5C45EDBA}" type="slidenum">
              <a:rPr lang="en-US" smtClean="0"/>
              <a:t>4</a:t>
            </a:fld>
            <a:endParaRPr lang="en-US"/>
          </a:p>
        </p:txBody>
      </p:sp>
    </p:spTree>
    <p:extLst>
      <p:ext uri="{BB962C8B-B14F-4D97-AF65-F5344CB8AC3E}">
        <p14:creationId xmlns:p14="http://schemas.microsoft.com/office/powerpoint/2010/main" val="4014447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D99B974-1FA2-4811-8109-D3C0769D1928}" type="slidenum">
              <a:rPr lang="en-US" smtClean="0"/>
              <a:pPr eaLnBrk="1" hangingPunct="1"/>
              <a:t>12</a:t>
            </a:fld>
            <a:endParaRPr lang="en-US" smtClean="0"/>
          </a:p>
        </p:txBody>
      </p:sp>
    </p:spTree>
    <p:extLst>
      <p:ext uri="{BB962C8B-B14F-4D97-AF65-F5344CB8AC3E}">
        <p14:creationId xmlns:p14="http://schemas.microsoft.com/office/powerpoint/2010/main" val="3195008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embeddings/Microsoft_Excel_97-2003_Worksheet2.xls"/></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Excel_97-2003_Worksheet1.xls"/></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1"/>
            <a:ext cx="7772400" cy="2000250"/>
          </a:xfrm>
        </p:spPr>
        <p:txBody>
          <a:bodyPr>
            <a:normAutofit fontScale="90000"/>
          </a:bodyPr>
          <a:lstStyle/>
          <a:p>
            <a:r>
              <a:rPr lang="en-US" dirty="0"/>
              <a:t>Case Studies for </a:t>
            </a:r>
            <a:br>
              <a:rPr lang="en-US" dirty="0"/>
            </a:br>
            <a:r>
              <a:rPr lang="en-US" dirty="0"/>
              <a:t>Sustainability Metrics and </a:t>
            </a:r>
            <a:br>
              <a:rPr lang="en-US" dirty="0"/>
            </a:br>
            <a:r>
              <a:rPr lang="en-US" dirty="0"/>
              <a:t>Sustainability Footprint </a:t>
            </a:r>
            <a:r>
              <a:rPr lang="en-US" dirty="0" smtClean="0"/>
              <a:t>method</a:t>
            </a:r>
            <a:endParaRPr lang="en-US" dirty="0"/>
          </a:p>
        </p:txBody>
      </p:sp>
      <p:sp>
        <p:nvSpPr>
          <p:cNvPr id="3" name="Subtitle 2"/>
          <p:cNvSpPr>
            <a:spLocks noGrp="1"/>
          </p:cNvSpPr>
          <p:nvPr>
            <p:ph type="subTitle" idx="1"/>
          </p:nvPr>
        </p:nvSpPr>
        <p:spPr>
          <a:xfrm>
            <a:off x="1371600" y="4267200"/>
            <a:ext cx="6400800" cy="1524000"/>
          </a:xfrm>
        </p:spPr>
        <p:txBody>
          <a:bodyPr>
            <a:normAutofit fontScale="25000" lnSpcReduction="20000"/>
          </a:bodyPr>
          <a:lstStyle/>
          <a:p>
            <a:r>
              <a:rPr lang="en-US" sz="12800" dirty="0" err="1"/>
              <a:t>Debalina</a:t>
            </a:r>
            <a:r>
              <a:rPr lang="en-US" sz="12800" dirty="0"/>
              <a:t> </a:t>
            </a:r>
            <a:r>
              <a:rPr lang="en-US" sz="12800" dirty="0" err="1"/>
              <a:t>Sengupta</a:t>
            </a:r>
            <a:endParaRPr lang="en-US" sz="12800" dirty="0"/>
          </a:p>
          <a:p>
            <a:r>
              <a:rPr lang="en-US" sz="8800" dirty="0"/>
              <a:t>Artie McFerrin Department of Chemical Engineering</a:t>
            </a:r>
          </a:p>
          <a:p>
            <a:r>
              <a:rPr lang="en-US" sz="8800" dirty="0"/>
              <a:t>Texas A&amp;M University</a:t>
            </a:r>
            <a:endParaRPr lang="en-US" sz="8800" dirty="0"/>
          </a:p>
        </p:txBody>
      </p:sp>
    </p:spTree>
    <p:extLst>
      <p:ext uri="{BB962C8B-B14F-4D97-AF65-F5344CB8AC3E}">
        <p14:creationId xmlns:p14="http://schemas.microsoft.com/office/powerpoint/2010/main" val="332510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1593626179"/>
              </p:ext>
            </p:extLst>
          </p:nvPr>
        </p:nvGraphicFramePr>
        <p:xfrm>
          <a:off x="381000" y="9144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3" name="Curved Connector 2"/>
          <p:cNvCxnSpPr/>
          <p:nvPr/>
        </p:nvCxnSpPr>
        <p:spPr>
          <a:xfrm rot="10800000" flipV="1">
            <a:off x="5410200" y="2209798"/>
            <a:ext cx="1371600" cy="762001"/>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 name="TextBox 3"/>
          <p:cNvSpPr txBox="1"/>
          <p:nvPr/>
        </p:nvSpPr>
        <p:spPr>
          <a:xfrm>
            <a:off x="6477000" y="1905000"/>
            <a:ext cx="2334935" cy="369332"/>
          </a:xfrm>
          <a:prstGeom prst="rect">
            <a:avLst/>
          </a:prstGeom>
          <a:noFill/>
        </p:spPr>
        <p:txBody>
          <a:bodyPr wrap="none" rtlCol="0">
            <a:spAutoFit/>
          </a:bodyPr>
          <a:lstStyle/>
          <a:p>
            <a:r>
              <a:rPr lang="en-US" dirty="0"/>
              <a:t>Human toxicity (ST, LT)</a:t>
            </a:r>
          </a:p>
        </p:txBody>
      </p:sp>
      <p:cxnSp>
        <p:nvCxnSpPr>
          <p:cNvPr id="5" name="Curved Connector 4"/>
          <p:cNvCxnSpPr/>
          <p:nvPr/>
        </p:nvCxnSpPr>
        <p:spPr>
          <a:xfrm>
            <a:off x="2286000" y="1905000"/>
            <a:ext cx="1371600" cy="1066799"/>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1459650" y="1752600"/>
            <a:ext cx="772519" cy="369332"/>
          </a:xfrm>
          <a:prstGeom prst="rect">
            <a:avLst/>
          </a:prstGeom>
          <a:noFill/>
        </p:spPr>
        <p:txBody>
          <a:bodyPr wrap="none" rtlCol="0">
            <a:spAutoFit/>
          </a:bodyPr>
          <a:lstStyle/>
          <a:p>
            <a:pPr algn="ctr"/>
            <a:r>
              <a:rPr lang="en-US" dirty="0" smtClean="0"/>
              <a:t>Water</a:t>
            </a:r>
            <a:endParaRPr lang="en-US" dirty="0"/>
          </a:p>
        </p:txBody>
      </p:sp>
      <p:sp>
        <p:nvSpPr>
          <p:cNvPr id="7" name="TextBox 6"/>
          <p:cNvSpPr txBox="1"/>
          <p:nvPr/>
        </p:nvSpPr>
        <p:spPr>
          <a:xfrm>
            <a:off x="2667000" y="5486400"/>
            <a:ext cx="2474845" cy="369332"/>
          </a:xfrm>
          <a:prstGeom prst="rect">
            <a:avLst/>
          </a:prstGeom>
          <a:noFill/>
        </p:spPr>
        <p:txBody>
          <a:bodyPr wrap="none" rtlCol="0">
            <a:spAutoFit/>
          </a:bodyPr>
          <a:lstStyle/>
          <a:p>
            <a:r>
              <a:rPr lang="en-US" dirty="0" smtClean="0"/>
              <a:t>Socio-Ecological Metrics</a:t>
            </a:r>
            <a:endParaRPr lang="en-US" dirty="0"/>
          </a:p>
        </p:txBody>
      </p:sp>
      <p:cxnSp>
        <p:nvCxnSpPr>
          <p:cNvPr id="8" name="Curved Connector 7"/>
          <p:cNvCxnSpPr>
            <a:stCxn id="7" idx="0"/>
          </p:cNvCxnSpPr>
          <p:nvPr/>
        </p:nvCxnSpPr>
        <p:spPr>
          <a:xfrm rot="5400000" flipH="1" flipV="1">
            <a:off x="3590512" y="4504911"/>
            <a:ext cx="1295400" cy="667579"/>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9" name="Curved Connector 8"/>
          <p:cNvCxnSpPr/>
          <p:nvPr/>
        </p:nvCxnSpPr>
        <p:spPr>
          <a:xfrm rot="16200000" flipV="1">
            <a:off x="4267202" y="3657601"/>
            <a:ext cx="2057399" cy="1600199"/>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5791200" y="5486400"/>
            <a:ext cx="1745221" cy="369332"/>
          </a:xfrm>
          <a:prstGeom prst="rect">
            <a:avLst/>
          </a:prstGeom>
          <a:noFill/>
        </p:spPr>
        <p:txBody>
          <a:bodyPr wrap="none" rtlCol="0">
            <a:spAutoFit/>
          </a:bodyPr>
          <a:lstStyle/>
          <a:p>
            <a:r>
              <a:rPr lang="en-US" dirty="0" smtClean="0"/>
              <a:t>Energy, Material</a:t>
            </a:r>
            <a:endParaRPr lang="en-US" dirty="0"/>
          </a:p>
        </p:txBody>
      </p:sp>
      <p:sp>
        <p:nvSpPr>
          <p:cNvPr id="11" name="Title 1"/>
          <p:cNvSpPr txBox="1">
            <a:spLocks/>
          </p:cNvSpPr>
          <p:nvPr/>
        </p:nvSpPr>
        <p:spPr>
          <a:xfrm>
            <a:off x="457200" y="22860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smtClean="0"/>
              <a:t>Automotive Shredder Residue Case Study</a:t>
            </a:r>
            <a:endParaRPr lang="en-US" sz="3200" dirty="0"/>
          </a:p>
        </p:txBody>
      </p:sp>
    </p:spTree>
    <p:extLst>
      <p:ext uri="{BB962C8B-B14F-4D97-AF65-F5344CB8AC3E}">
        <p14:creationId xmlns:p14="http://schemas.microsoft.com/office/powerpoint/2010/main" val="1266139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4"/>
          <p:cNvGraphicFramePr>
            <a:graphicFrameLocks noChangeAspect="1"/>
          </p:cNvGraphicFramePr>
          <p:nvPr>
            <p:extLst>
              <p:ext uri="{D42A27DB-BD31-4B8C-83A1-F6EECF244321}">
                <p14:modId xmlns:p14="http://schemas.microsoft.com/office/powerpoint/2010/main" val="420209492"/>
              </p:ext>
            </p:extLst>
          </p:nvPr>
        </p:nvGraphicFramePr>
        <p:xfrm>
          <a:off x="381000" y="1600200"/>
          <a:ext cx="8347404" cy="3657600"/>
        </p:xfrm>
        <a:graphic>
          <a:graphicData uri="http://schemas.openxmlformats.org/presentationml/2006/ole">
            <mc:AlternateContent xmlns:mc="http://schemas.openxmlformats.org/markup-compatibility/2006">
              <mc:Choice xmlns:v="urn:schemas-microsoft-com:vml" Requires="v">
                <p:oleObj spid="_x0000_s3083" name="Worksheet" r:id="rId4" imgW="6496050" imgH="2847975" progId="Excel.Sheet.8">
                  <p:embed/>
                </p:oleObj>
              </mc:Choice>
              <mc:Fallback>
                <p:oleObj name="Worksheet" r:id="rId4" imgW="6496050" imgH="2847975" progId="Excel.Sheet.8">
                  <p:embed/>
                  <p:pic>
                    <p:nvPicPr>
                      <p:cNvPr id="0" name=""/>
                      <p:cNvPicPr>
                        <a:picLocks noChangeArrowheads="1"/>
                      </p:cNvPicPr>
                      <p:nvPr/>
                    </p:nvPicPr>
                    <p:blipFill>
                      <a:blip r:embed="rId5"/>
                      <a:srcRect/>
                      <a:stretch>
                        <a:fillRect/>
                      </a:stretch>
                    </p:blipFill>
                    <p:spPr bwMode="auto">
                      <a:xfrm>
                        <a:off x="381000" y="1600200"/>
                        <a:ext cx="8347404"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457200" y="30480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smtClean="0"/>
              <a:t>Automotive Shredder Residue Case Study</a:t>
            </a:r>
            <a:endParaRPr lang="en-US" sz="3200" dirty="0"/>
          </a:p>
        </p:txBody>
      </p:sp>
    </p:spTree>
    <p:extLst>
      <p:ext uri="{BB962C8B-B14F-4D97-AF65-F5344CB8AC3E}">
        <p14:creationId xmlns:p14="http://schemas.microsoft.com/office/powerpoint/2010/main" val="2202402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Box 5"/>
          <p:cNvSpPr txBox="1">
            <a:spLocks noChangeArrowheads="1"/>
          </p:cNvSpPr>
          <p:nvPr/>
        </p:nvSpPr>
        <p:spPr bwMode="auto">
          <a:xfrm>
            <a:off x="155575" y="5399088"/>
            <a:ext cx="88534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t>The PLS-VIP score shows that </a:t>
            </a:r>
            <a:r>
              <a:rPr lang="en-US" sz="1600" dirty="0" smtClean="0"/>
              <a:t>Total Cost (TC) </a:t>
            </a:r>
            <a:r>
              <a:rPr lang="en-US" sz="1600" dirty="0"/>
              <a:t>has the maximum contribution to overall sustainability.</a:t>
            </a:r>
          </a:p>
          <a:p>
            <a:pPr eaLnBrk="1" hangingPunct="1"/>
            <a:r>
              <a:rPr lang="en-US" sz="1600" dirty="0"/>
              <a:t>TC, HTST, HTLT, </a:t>
            </a:r>
            <a:r>
              <a:rPr lang="en-US" sz="1600" dirty="0" smtClean="0"/>
              <a:t>WC, MI, and GWLT have values higher than VIP score of 1.0. Using 1.0 as the cutoff point, three indicators, namely LU, EI, and GWST are less than significant and can be excluded from analysis. </a:t>
            </a:r>
            <a:endParaRPr lang="en-US" sz="1600" dirty="0"/>
          </a:p>
        </p:txBody>
      </p:sp>
      <p:graphicFrame>
        <p:nvGraphicFramePr>
          <p:cNvPr id="5" name="Chart 4"/>
          <p:cNvGraphicFramePr>
            <a:graphicFrameLocks noGrp="1"/>
          </p:cNvGraphicFramePr>
          <p:nvPr>
            <p:extLst>
              <p:ext uri="{D42A27DB-BD31-4B8C-83A1-F6EECF244321}">
                <p14:modId xmlns:p14="http://schemas.microsoft.com/office/powerpoint/2010/main" val="2387337230"/>
              </p:ext>
            </p:extLst>
          </p:nvPr>
        </p:nvGraphicFramePr>
        <p:xfrm>
          <a:off x="77554" y="994991"/>
          <a:ext cx="9009530" cy="4404097"/>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p:nvPr>
        </p:nvSpPr>
        <p:spPr>
          <a:xfrm>
            <a:off x="457200" y="0"/>
            <a:ext cx="8229600" cy="914400"/>
          </a:xfrm>
        </p:spPr>
        <p:txBody>
          <a:bodyPr>
            <a:normAutofit/>
          </a:bodyPr>
          <a:lstStyle/>
          <a:p>
            <a:r>
              <a:rPr lang="en-US" sz="3200" dirty="0"/>
              <a:t>Automotive Shredder </a:t>
            </a:r>
            <a:r>
              <a:rPr lang="en-US" sz="3200" dirty="0" smtClean="0"/>
              <a:t>Residue Case Study</a:t>
            </a:r>
            <a:endParaRPr lang="en-US" sz="3200" dirty="0"/>
          </a:p>
        </p:txBody>
      </p:sp>
    </p:spTree>
    <p:extLst>
      <p:ext uri="{BB962C8B-B14F-4D97-AF65-F5344CB8AC3E}">
        <p14:creationId xmlns:p14="http://schemas.microsoft.com/office/powerpoint/2010/main" val="1283197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3733800" cy="1143000"/>
          </a:xfrm>
        </p:spPr>
        <p:txBody>
          <a:bodyPr>
            <a:normAutofit/>
          </a:bodyPr>
          <a:lstStyle/>
          <a:p>
            <a:r>
              <a:rPr lang="en-US" sz="3200" dirty="0" smtClean="0"/>
              <a:t>Biodiesel Case Study</a:t>
            </a:r>
            <a:endParaRPr lang="en-US" sz="3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9907" y="0"/>
            <a:ext cx="4204093"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4846320" cy="4166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8600" y="5157385"/>
            <a:ext cx="449580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Example of indicators where higher value means good. Converted to fraction such that lower value is good.</a:t>
            </a:r>
          </a:p>
          <a:p>
            <a:pPr marL="285750" indent="-285750">
              <a:buFont typeface="Arial" panose="020B0604020202020204" pitchFamily="34" charset="0"/>
              <a:buChar char="•"/>
            </a:pPr>
            <a:r>
              <a:rPr lang="en-US" dirty="0" smtClean="0"/>
              <a:t>Example of missing data. Data substitution by taking mean of other values.</a:t>
            </a:r>
            <a:endParaRPr lang="en-US" dirty="0"/>
          </a:p>
        </p:txBody>
      </p:sp>
    </p:spTree>
    <p:extLst>
      <p:ext uri="{BB962C8B-B14F-4D97-AF65-F5344CB8AC3E}">
        <p14:creationId xmlns:p14="http://schemas.microsoft.com/office/powerpoint/2010/main" val="1303249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0"/>
            <a:ext cx="3962400" cy="838200"/>
          </a:xfrm>
        </p:spPr>
        <p:txBody>
          <a:bodyPr>
            <a:noAutofit/>
          </a:bodyPr>
          <a:lstStyle/>
          <a:p>
            <a:r>
              <a:rPr lang="en-US" sz="3200" dirty="0" smtClean="0"/>
              <a:t>Biodiesel Case Study</a:t>
            </a:r>
            <a:endParaRPr lang="en-US" sz="3200" dirty="0"/>
          </a:p>
        </p:txBody>
      </p:sp>
      <p:sp>
        <p:nvSpPr>
          <p:cNvPr id="6" name="TextBox 5"/>
          <p:cNvSpPr txBox="1"/>
          <p:nvPr/>
        </p:nvSpPr>
        <p:spPr>
          <a:xfrm>
            <a:off x="381000" y="5867400"/>
            <a:ext cx="8610601" cy="338554"/>
          </a:xfrm>
          <a:prstGeom prst="rect">
            <a:avLst/>
          </a:prstGeom>
          <a:noFill/>
        </p:spPr>
        <p:txBody>
          <a:bodyPr wrap="square" rtlCol="0">
            <a:spAutoFit/>
          </a:bodyPr>
          <a:lstStyle/>
          <a:p>
            <a:pPr algn="ctr"/>
            <a:r>
              <a:rPr lang="en-US" sz="1600" i="1" dirty="0" smtClean="0"/>
              <a:t>D</a:t>
            </a:r>
            <a:r>
              <a:rPr lang="en-US" sz="1600" i="1" baseline="-25000" dirty="0" smtClean="0"/>
              <a:t>e</a:t>
            </a:r>
            <a:r>
              <a:rPr lang="en-US" sz="1600" i="1" dirty="0" smtClean="0"/>
              <a:t> </a:t>
            </a:r>
            <a:r>
              <a:rPr lang="en-US" sz="1600" dirty="0" smtClean="0"/>
              <a:t>is used to compare the several options. The process with the lowest </a:t>
            </a:r>
            <a:r>
              <a:rPr lang="en-US" sz="1600" i="1" dirty="0" smtClean="0"/>
              <a:t>D</a:t>
            </a:r>
            <a:r>
              <a:rPr lang="en-US" sz="1600" i="1" baseline="-25000" dirty="0" smtClean="0"/>
              <a:t>e</a:t>
            </a:r>
            <a:r>
              <a:rPr lang="en-US" sz="1600" dirty="0" smtClean="0"/>
              <a:t> is the most acceptable.</a:t>
            </a:r>
            <a:endParaRPr lang="en-US" sz="1600" dirty="0"/>
          </a:p>
        </p:txBody>
      </p:sp>
      <p:sp>
        <p:nvSpPr>
          <p:cNvPr id="7" name="TextBox 6"/>
          <p:cNvSpPr txBox="1"/>
          <p:nvPr/>
        </p:nvSpPr>
        <p:spPr>
          <a:xfrm>
            <a:off x="76200" y="6248400"/>
            <a:ext cx="9067800" cy="600164"/>
          </a:xfrm>
          <a:prstGeom prst="rect">
            <a:avLst/>
          </a:prstGeom>
          <a:noFill/>
        </p:spPr>
        <p:txBody>
          <a:bodyPr wrap="square" rtlCol="0">
            <a:spAutoFit/>
          </a:bodyPr>
          <a:lstStyle/>
          <a:p>
            <a:r>
              <a:rPr lang="en-US" sz="1100" dirty="0" err="1"/>
              <a:t>Debalina</a:t>
            </a:r>
            <a:r>
              <a:rPr lang="en-US" sz="1100" dirty="0"/>
              <a:t> </a:t>
            </a:r>
            <a:r>
              <a:rPr lang="en-US" sz="1100" dirty="0" err="1"/>
              <a:t>Sengupta</a:t>
            </a:r>
            <a:r>
              <a:rPr lang="en-US" sz="1100" dirty="0"/>
              <a:t>, </a:t>
            </a:r>
            <a:r>
              <a:rPr lang="en-US" sz="1100" dirty="0" err="1"/>
              <a:t>Rajib</a:t>
            </a:r>
            <a:r>
              <a:rPr lang="en-US" sz="1100" dirty="0"/>
              <a:t> Mukherjee and </a:t>
            </a:r>
            <a:r>
              <a:rPr lang="en-US" sz="1100" dirty="0" err="1"/>
              <a:t>Subhas</a:t>
            </a:r>
            <a:r>
              <a:rPr lang="en-US" sz="1100" dirty="0"/>
              <a:t> K. </a:t>
            </a:r>
            <a:r>
              <a:rPr lang="en-US" sz="1100" dirty="0" err="1"/>
              <a:t>Sikdar</a:t>
            </a:r>
            <a:r>
              <a:rPr lang="en-US" sz="1100" dirty="0"/>
              <a:t>, Chapter 4 - Moving to a decision point in sustainability analyses, In Assessing and Measuring Environmental Impact and Sustainability, edited by </a:t>
            </a:r>
            <a:r>
              <a:rPr lang="en-US" sz="1100" dirty="0" err="1"/>
              <a:t>Jiří</a:t>
            </a:r>
            <a:r>
              <a:rPr lang="en-US" sz="1100" dirty="0"/>
              <a:t> </a:t>
            </a:r>
            <a:r>
              <a:rPr lang="en-US" sz="1100" dirty="0" err="1"/>
              <a:t>Jaromír</a:t>
            </a:r>
            <a:r>
              <a:rPr lang="en-US" sz="1100" dirty="0"/>
              <a:t> </a:t>
            </a:r>
            <a:r>
              <a:rPr lang="en-US" sz="1100" dirty="0" err="1"/>
              <a:t>Klemeš</a:t>
            </a:r>
            <a:r>
              <a:rPr lang="en-US" sz="1100" dirty="0"/>
              <a:t>, Butterworth-Heinemann, Oxford, 2015, Pages 87-129, ISBN 9780127999685 </a:t>
            </a:r>
          </a:p>
          <a:p>
            <a:endParaRPr lang="en-US" sz="1100" dirty="0"/>
          </a:p>
        </p:txBody>
      </p:sp>
      <p:pic>
        <p:nvPicPr>
          <p:cNvPr id="6149"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r="1666"/>
          <a:stretch/>
        </p:blipFill>
        <p:spPr bwMode="auto">
          <a:xfrm>
            <a:off x="4493227" y="2895600"/>
            <a:ext cx="4643483"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17" y="960120"/>
            <a:ext cx="4671383" cy="3383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7905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Fender Case</a:t>
            </a:r>
          </a:p>
          <a:p>
            <a:r>
              <a:rPr lang="en-US" dirty="0" smtClean="0"/>
              <a:t>Auto Shredder Residue (ASR) Case</a:t>
            </a:r>
          </a:p>
          <a:p>
            <a:r>
              <a:rPr lang="en-US" dirty="0" smtClean="0"/>
              <a:t>Biodiesel Case</a:t>
            </a:r>
            <a:endParaRPr lang="en-US" dirty="0"/>
          </a:p>
        </p:txBody>
      </p:sp>
    </p:spTree>
    <p:extLst>
      <p:ext uri="{BB962C8B-B14F-4D97-AF65-F5344CB8AC3E}">
        <p14:creationId xmlns:p14="http://schemas.microsoft.com/office/powerpoint/2010/main" val="3169438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Fender Case Study</a:t>
            </a:r>
            <a:endParaRPr lang="en-US" dirty="0"/>
          </a:p>
        </p:txBody>
      </p:sp>
      <p:sp>
        <p:nvSpPr>
          <p:cNvPr id="3" name="Content Placeholder 2"/>
          <p:cNvSpPr>
            <a:spLocks noGrp="1"/>
          </p:cNvSpPr>
          <p:nvPr>
            <p:ph idx="1"/>
          </p:nvPr>
        </p:nvSpPr>
        <p:spPr>
          <a:xfrm>
            <a:off x="152400" y="1828800"/>
            <a:ext cx="3276600" cy="4525963"/>
          </a:xfrm>
        </p:spPr>
        <p:txBody>
          <a:bodyPr>
            <a:normAutofit/>
          </a:bodyPr>
          <a:lstStyle/>
          <a:p>
            <a:r>
              <a:rPr lang="en-US" sz="1800" dirty="0" smtClean="0"/>
              <a:t>The first case </a:t>
            </a:r>
            <a:r>
              <a:rPr lang="en-US" sz="1800" dirty="0"/>
              <a:t>analyzed here involves comparing </a:t>
            </a:r>
            <a:r>
              <a:rPr lang="en-US" sz="1800" dirty="0" smtClean="0"/>
              <a:t>five different </a:t>
            </a:r>
            <a:r>
              <a:rPr lang="en-US" sz="1800" dirty="0"/>
              <a:t>automobile fenders made of steel, aluminum, </a:t>
            </a:r>
            <a:r>
              <a:rPr lang="en-US" sz="1800" dirty="0" smtClean="0"/>
              <a:t>and three </a:t>
            </a:r>
            <a:r>
              <a:rPr lang="en-US" sz="1800" dirty="0"/>
              <a:t>different plastics formulations (Saur et al. 2000</a:t>
            </a:r>
            <a:r>
              <a:rPr lang="en-US" sz="1800" dirty="0" smtClean="0"/>
              <a:t>).</a:t>
            </a:r>
          </a:p>
          <a:p>
            <a:endParaRPr lang="en-US" sz="1800" dirty="0"/>
          </a:p>
          <a:p>
            <a:r>
              <a:rPr lang="en-US" sz="1800" dirty="0"/>
              <a:t>Twelve indicators including energy, water, and </a:t>
            </a:r>
            <a:r>
              <a:rPr lang="en-US" sz="1800" dirty="0" smtClean="0"/>
              <a:t>resource use</a:t>
            </a:r>
            <a:r>
              <a:rPr lang="en-US" sz="1800" dirty="0"/>
              <a:t>, as well as waste and emissions generated were used </a:t>
            </a:r>
            <a:r>
              <a:rPr lang="en-US" sz="1800" dirty="0" smtClean="0"/>
              <a:t>to compare </a:t>
            </a:r>
            <a:r>
              <a:rPr lang="en-US" sz="1800" dirty="0"/>
              <a:t>the different options. </a:t>
            </a:r>
          </a:p>
        </p:txBody>
      </p:sp>
      <p:graphicFrame>
        <p:nvGraphicFramePr>
          <p:cNvPr id="4" name="Object 3"/>
          <p:cNvGraphicFramePr>
            <a:graphicFrameLocks noChangeAspect="1"/>
          </p:cNvGraphicFramePr>
          <p:nvPr>
            <p:extLst>
              <p:ext uri="{D42A27DB-BD31-4B8C-83A1-F6EECF244321}">
                <p14:modId xmlns:p14="http://schemas.microsoft.com/office/powerpoint/2010/main" val="2358048900"/>
              </p:ext>
            </p:extLst>
          </p:nvPr>
        </p:nvGraphicFramePr>
        <p:xfrm>
          <a:off x="3505200" y="1752600"/>
          <a:ext cx="5303520" cy="4217970"/>
        </p:xfrm>
        <a:graphic>
          <a:graphicData uri="http://schemas.openxmlformats.org/presentationml/2006/ole">
            <mc:AlternateContent xmlns:mc="http://schemas.openxmlformats.org/markup-compatibility/2006">
              <mc:Choice xmlns:v="urn:schemas-microsoft-com:vml" Requires="v">
                <p:oleObj spid="_x0000_s5133" name="Worksheet" r:id="rId4" imgW="4162425" imgH="3305175" progId="Excel.Sheet.8">
                  <p:embed/>
                </p:oleObj>
              </mc:Choice>
              <mc:Fallback>
                <p:oleObj name="Worksheet" r:id="rId4" imgW="4162425" imgH="3305175" progId="Excel.Sheet.8">
                  <p:embed/>
                  <p:pic>
                    <p:nvPicPr>
                      <p:cNvPr id="0" name="Object 8"/>
                      <p:cNvPicPr>
                        <a:picLocks noChangeAspect="1" noChangeArrowheads="1"/>
                      </p:cNvPicPr>
                      <p:nvPr/>
                    </p:nvPicPr>
                    <p:blipFill>
                      <a:blip r:embed="rId5"/>
                      <a:srcRect/>
                      <a:stretch>
                        <a:fillRect/>
                      </a:stretch>
                    </p:blipFill>
                    <p:spPr bwMode="auto">
                      <a:xfrm>
                        <a:off x="3505200" y="1752600"/>
                        <a:ext cx="5303520" cy="4217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152400" y="6400800"/>
            <a:ext cx="8763000" cy="307777"/>
          </a:xfrm>
          <a:prstGeom prst="rect">
            <a:avLst/>
          </a:prstGeom>
        </p:spPr>
        <p:txBody>
          <a:bodyPr wrap="square">
            <a:spAutoFit/>
          </a:bodyPr>
          <a:lstStyle/>
          <a:p>
            <a:r>
              <a:rPr lang="en-US" sz="1400" dirty="0"/>
              <a:t>Saur C, Fava J, </a:t>
            </a:r>
            <a:r>
              <a:rPr lang="en-US" sz="1400" dirty="0" smtClean="0"/>
              <a:t>and </a:t>
            </a:r>
            <a:r>
              <a:rPr lang="en-US" sz="1400" dirty="0" err="1"/>
              <a:t>Spatari</a:t>
            </a:r>
            <a:r>
              <a:rPr lang="en-US" sz="1400" dirty="0"/>
              <a:t> S (2000) Life cycle engineering </a:t>
            </a:r>
            <a:r>
              <a:rPr lang="en-US" sz="1400" dirty="0" smtClean="0"/>
              <a:t>case study</a:t>
            </a:r>
            <a:r>
              <a:rPr lang="en-US" sz="1400" dirty="0"/>
              <a:t>: automobile fender designs. </a:t>
            </a:r>
            <a:r>
              <a:rPr lang="en-US" sz="1400" dirty="0" err="1"/>
              <a:t>Env</a:t>
            </a:r>
            <a:r>
              <a:rPr lang="en-US" sz="1400" dirty="0"/>
              <a:t> </a:t>
            </a:r>
            <a:r>
              <a:rPr lang="en-US" sz="1400" dirty="0" err="1"/>
              <a:t>Prog</a:t>
            </a:r>
            <a:r>
              <a:rPr lang="en-US" sz="1400" dirty="0"/>
              <a:t> 19(2):72–82</a:t>
            </a:r>
          </a:p>
        </p:txBody>
      </p:sp>
    </p:spTree>
    <p:extLst>
      <p:ext uri="{BB962C8B-B14F-4D97-AF65-F5344CB8AC3E}">
        <p14:creationId xmlns:p14="http://schemas.microsoft.com/office/powerpoint/2010/main" val="625214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ontent Placeholder 3"/>
          <p:cNvGraphicFramePr>
            <a:graphicFrameLocks noGrp="1"/>
          </p:cNvGraphicFramePr>
          <p:nvPr>
            <p:ph idx="1"/>
            <p:extLst>
              <p:ext uri="{D42A27DB-BD31-4B8C-83A1-F6EECF244321}">
                <p14:modId xmlns:p14="http://schemas.microsoft.com/office/powerpoint/2010/main" val="1083271948"/>
              </p:ext>
            </p:extLst>
          </p:nvPr>
        </p:nvGraphicFramePr>
        <p:xfrm>
          <a:off x="381000" y="914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8" name="Curved Connector 17"/>
          <p:cNvCxnSpPr/>
          <p:nvPr/>
        </p:nvCxnSpPr>
        <p:spPr>
          <a:xfrm rot="10800000" flipV="1">
            <a:off x="5410200" y="2209798"/>
            <a:ext cx="1371600" cy="762001"/>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6477000" y="1905000"/>
            <a:ext cx="2422586" cy="369332"/>
          </a:xfrm>
          <a:prstGeom prst="rect">
            <a:avLst/>
          </a:prstGeom>
          <a:noFill/>
        </p:spPr>
        <p:txBody>
          <a:bodyPr wrap="none" rtlCol="0">
            <a:spAutoFit/>
          </a:bodyPr>
          <a:lstStyle/>
          <a:p>
            <a:r>
              <a:rPr lang="en-US" dirty="0" smtClean="0"/>
              <a:t>Socio-Economic Metrics</a:t>
            </a:r>
            <a:endParaRPr lang="en-US" dirty="0"/>
          </a:p>
        </p:txBody>
      </p:sp>
      <p:cxnSp>
        <p:nvCxnSpPr>
          <p:cNvPr id="20" name="Curved Connector 19"/>
          <p:cNvCxnSpPr/>
          <p:nvPr/>
        </p:nvCxnSpPr>
        <p:spPr>
          <a:xfrm>
            <a:off x="2286000" y="1905000"/>
            <a:ext cx="1371600" cy="1066799"/>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766458" y="1501031"/>
            <a:ext cx="1467838" cy="1477328"/>
          </a:xfrm>
          <a:prstGeom prst="rect">
            <a:avLst/>
          </a:prstGeom>
          <a:noFill/>
        </p:spPr>
        <p:txBody>
          <a:bodyPr wrap="none" rtlCol="0">
            <a:spAutoFit/>
          </a:bodyPr>
          <a:lstStyle/>
          <a:p>
            <a:pPr algn="ctr"/>
            <a:r>
              <a:rPr lang="en-US" dirty="0"/>
              <a:t>Water</a:t>
            </a:r>
          </a:p>
          <a:p>
            <a:pPr algn="ctr"/>
            <a:r>
              <a:rPr lang="en-US" dirty="0"/>
              <a:t>GWP</a:t>
            </a:r>
          </a:p>
          <a:p>
            <a:pPr algn="ctr"/>
            <a:r>
              <a:rPr lang="en-US" dirty="0"/>
              <a:t>ODP</a:t>
            </a:r>
          </a:p>
          <a:p>
            <a:pPr algn="ctr"/>
            <a:r>
              <a:rPr lang="en-US" dirty="0"/>
              <a:t>AP,  EP, POCP,</a:t>
            </a:r>
          </a:p>
          <a:p>
            <a:pPr algn="ctr"/>
            <a:r>
              <a:rPr lang="en-US" dirty="0"/>
              <a:t>waste </a:t>
            </a:r>
          </a:p>
        </p:txBody>
      </p:sp>
      <p:sp>
        <p:nvSpPr>
          <p:cNvPr id="22" name="TextBox 21"/>
          <p:cNvSpPr txBox="1"/>
          <p:nvPr/>
        </p:nvSpPr>
        <p:spPr>
          <a:xfrm>
            <a:off x="2667000" y="5486400"/>
            <a:ext cx="2439899" cy="369332"/>
          </a:xfrm>
          <a:prstGeom prst="rect">
            <a:avLst/>
          </a:prstGeom>
          <a:noFill/>
        </p:spPr>
        <p:txBody>
          <a:bodyPr wrap="none" rtlCol="0">
            <a:spAutoFit/>
          </a:bodyPr>
          <a:lstStyle/>
          <a:p>
            <a:r>
              <a:rPr lang="en-US" dirty="0" smtClean="0"/>
              <a:t>Socio-Ecological Metrics</a:t>
            </a:r>
            <a:endParaRPr lang="en-US" dirty="0"/>
          </a:p>
        </p:txBody>
      </p:sp>
      <p:cxnSp>
        <p:nvCxnSpPr>
          <p:cNvPr id="23" name="Curved Connector 22"/>
          <p:cNvCxnSpPr>
            <a:stCxn id="22" idx="0"/>
          </p:cNvCxnSpPr>
          <p:nvPr/>
        </p:nvCxnSpPr>
        <p:spPr>
          <a:xfrm rot="5400000" flipH="1" flipV="1">
            <a:off x="3581776" y="4496174"/>
            <a:ext cx="1295400" cy="685052"/>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Curved Connector 23"/>
          <p:cNvCxnSpPr/>
          <p:nvPr/>
        </p:nvCxnSpPr>
        <p:spPr>
          <a:xfrm rot="16200000" flipV="1">
            <a:off x="4267202" y="3657601"/>
            <a:ext cx="2057399" cy="1600199"/>
          </a:xfrm>
          <a:prstGeom prst="curvedConnector3">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5791200" y="5486400"/>
            <a:ext cx="1868012" cy="369332"/>
          </a:xfrm>
          <a:prstGeom prst="rect">
            <a:avLst/>
          </a:prstGeom>
          <a:noFill/>
        </p:spPr>
        <p:txBody>
          <a:bodyPr wrap="none" rtlCol="0">
            <a:spAutoFit/>
          </a:bodyPr>
          <a:lstStyle/>
          <a:p>
            <a:r>
              <a:rPr lang="en-US" dirty="0" smtClean="0"/>
              <a:t>Energy, Resources</a:t>
            </a:r>
            <a:endParaRPr lang="en-US" dirty="0"/>
          </a:p>
        </p:txBody>
      </p:sp>
      <p:sp>
        <p:nvSpPr>
          <p:cNvPr id="26" name="Title 1"/>
          <p:cNvSpPr>
            <a:spLocks noGrp="1"/>
          </p:cNvSpPr>
          <p:nvPr>
            <p:ph type="title"/>
          </p:nvPr>
        </p:nvSpPr>
        <p:spPr>
          <a:xfrm>
            <a:off x="457200" y="76200"/>
            <a:ext cx="8229600" cy="1143000"/>
          </a:xfrm>
        </p:spPr>
        <p:txBody>
          <a:bodyPr>
            <a:normAutofit/>
          </a:bodyPr>
          <a:lstStyle/>
          <a:p>
            <a:r>
              <a:rPr lang="en-US" sz="3200" dirty="0" smtClean="0"/>
              <a:t>Fender Case Study</a:t>
            </a:r>
            <a:endParaRPr lang="en-US" sz="3200" dirty="0"/>
          </a:p>
        </p:txBody>
      </p:sp>
      <p:sp>
        <p:nvSpPr>
          <p:cNvPr id="28" name="Rectangle 27"/>
          <p:cNvSpPr/>
          <p:nvPr/>
        </p:nvSpPr>
        <p:spPr>
          <a:xfrm>
            <a:off x="76200" y="5867400"/>
            <a:ext cx="8984671" cy="923330"/>
          </a:xfrm>
          <a:prstGeom prst="rect">
            <a:avLst/>
          </a:prstGeom>
        </p:spPr>
        <p:txBody>
          <a:bodyPr wrap="square">
            <a:spAutoFit/>
          </a:bodyPr>
          <a:lstStyle/>
          <a:p>
            <a:pPr algn="ctr"/>
            <a:r>
              <a:rPr lang="en-US" dirty="0"/>
              <a:t>Mapping the accepted metrics on the Venn diagram would tell us if all sustainability considerations have been covered. This inspection may trigger looking for additional metrics or weed out the redundant one.</a:t>
            </a:r>
          </a:p>
        </p:txBody>
      </p:sp>
    </p:spTree>
    <p:extLst>
      <p:ext uri="{BB962C8B-B14F-4D97-AF65-F5344CB8AC3E}">
        <p14:creationId xmlns:p14="http://schemas.microsoft.com/office/powerpoint/2010/main" val="3082580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598024945"/>
              </p:ext>
            </p:extLst>
          </p:nvPr>
        </p:nvGraphicFramePr>
        <p:xfrm>
          <a:off x="952500" y="838200"/>
          <a:ext cx="7239000" cy="576072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06375" y="381000"/>
            <a:ext cx="8562729" cy="584775"/>
          </a:xfrm>
          <a:prstGeom prst="rect">
            <a:avLst/>
          </a:prstGeom>
          <a:noFill/>
        </p:spPr>
        <p:txBody>
          <a:bodyPr wrap="none">
            <a:spAutoFit/>
          </a:bodyPr>
          <a:lstStyle/>
          <a:p>
            <a:pPr algn="ctr">
              <a:defRPr/>
            </a:pPr>
            <a:r>
              <a:rPr lang="en-US" sz="3200" dirty="0"/>
              <a:t>Fender Case Study: comparison of the alternatives</a:t>
            </a:r>
          </a:p>
        </p:txBody>
      </p:sp>
    </p:spTree>
    <p:extLst>
      <p:ext uri="{BB962C8B-B14F-4D97-AF65-F5344CB8AC3E}">
        <p14:creationId xmlns:p14="http://schemas.microsoft.com/office/powerpoint/2010/main" val="1543593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dirty="0" smtClean="0"/>
              <a:t>Fender Case Study</a:t>
            </a:r>
            <a:endParaRPr lang="en-US"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8229600" cy="47898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8766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874955712"/>
              </p:ext>
            </p:extLst>
          </p:nvPr>
        </p:nvGraphicFramePr>
        <p:xfrm>
          <a:off x="533400" y="2057400"/>
          <a:ext cx="7620000" cy="3429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129803" y="381000"/>
            <a:ext cx="6715877" cy="1077218"/>
          </a:xfrm>
          <a:prstGeom prst="rect">
            <a:avLst/>
          </a:prstGeom>
          <a:noFill/>
        </p:spPr>
        <p:txBody>
          <a:bodyPr wrap="none">
            <a:spAutoFit/>
          </a:bodyPr>
          <a:lstStyle/>
          <a:p>
            <a:pPr algn="ctr">
              <a:defRPr/>
            </a:pPr>
            <a:r>
              <a:rPr lang="en-US" sz="3200" dirty="0"/>
              <a:t>Fender Case </a:t>
            </a:r>
            <a:r>
              <a:rPr lang="en-US" sz="3200" dirty="0" smtClean="0"/>
              <a:t>Study</a:t>
            </a:r>
          </a:p>
          <a:p>
            <a:pPr algn="ctr">
              <a:defRPr/>
            </a:pPr>
            <a:r>
              <a:rPr lang="en-US" sz="3200" dirty="0"/>
              <a:t>C</a:t>
            </a:r>
            <a:r>
              <a:rPr lang="en-US" sz="3200" dirty="0" smtClean="0"/>
              <a:t>omparison </a:t>
            </a:r>
            <a:r>
              <a:rPr lang="en-US" sz="3200" dirty="0"/>
              <a:t>of the </a:t>
            </a:r>
            <a:r>
              <a:rPr lang="en-US" sz="3200" dirty="0" smtClean="0"/>
              <a:t>alternatives with </a:t>
            </a:r>
            <a:r>
              <a:rPr lang="en-US" sz="3200" i="1" dirty="0" smtClean="0"/>
              <a:t>D</a:t>
            </a:r>
            <a:r>
              <a:rPr lang="en-US" sz="3200" i="1" baseline="-25000" dirty="0" smtClean="0"/>
              <a:t>e</a:t>
            </a:r>
            <a:endParaRPr lang="en-US" sz="3200" i="1" baseline="-25000" dirty="0"/>
          </a:p>
        </p:txBody>
      </p:sp>
      <p:sp>
        <p:nvSpPr>
          <p:cNvPr id="3" name="TextBox 2"/>
          <p:cNvSpPr txBox="1"/>
          <p:nvPr/>
        </p:nvSpPr>
        <p:spPr>
          <a:xfrm>
            <a:off x="4876800" y="5562600"/>
            <a:ext cx="2371675" cy="369332"/>
          </a:xfrm>
          <a:prstGeom prst="rect">
            <a:avLst/>
          </a:prstGeom>
          <a:noFill/>
        </p:spPr>
        <p:txBody>
          <a:bodyPr wrap="none" rtlCol="0">
            <a:spAutoFit/>
          </a:bodyPr>
          <a:lstStyle/>
          <a:p>
            <a:r>
              <a:rPr lang="en-US" dirty="0" smtClean="0"/>
              <a:t>Best Option, Lowest </a:t>
            </a:r>
            <a:r>
              <a:rPr lang="en-US" i="1" dirty="0" smtClean="0"/>
              <a:t>D</a:t>
            </a:r>
            <a:r>
              <a:rPr lang="en-US" i="1" baseline="-25000" dirty="0" smtClean="0"/>
              <a:t>e</a:t>
            </a:r>
            <a:endParaRPr lang="en-US" i="1" baseline="-25000" dirty="0"/>
          </a:p>
        </p:txBody>
      </p:sp>
    </p:spTree>
    <p:extLst>
      <p:ext uri="{BB962C8B-B14F-4D97-AF65-F5344CB8AC3E}">
        <p14:creationId xmlns:p14="http://schemas.microsoft.com/office/powerpoint/2010/main" val="462157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200" dirty="0"/>
              <a:t>Automotive Shredder </a:t>
            </a:r>
            <a:r>
              <a:rPr lang="en-US" sz="3200" dirty="0" smtClean="0"/>
              <a:t>Residue Case Study</a:t>
            </a:r>
            <a:endParaRPr lang="en-US" sz="3200" dirty="0"/>
          </a:p>
        </p:txBody>
      </p:sp>
      <p:sp>
        <p:nvSpPr>
          <p:cNvPr id="3" name="Content Placeholder 2"/>
          <p:cNvSpPr>
            <a:spLocks noGrp="1"/>
          </p:cNvSpPr>
          <p:nvPr>
            <p:ph idx="1"/>
          </p:nvPr>
        </p:nvSpPr>
        <p:spPr>
          <a:xfrm>
            <a:off x="457200" y="914400"/>
            <a:ext cx="8229600" cy="5562600"/>
          </a:xfrm>
        </p:spPr>
        <p:txBody>
          <a:bodyPr>
            <a:noAutofit/>
          </a:bodyPr>
          <a:lstStyle/>
          <a:p>
            <a:pPr marL="0" indent="0">
              <a:buNone/>
            </a:pPr>
            <a:r>
              <a:rPr lang="en-US" sz="1800" dirty="0"/>
              <a:t>We first encountered negative values of indicators in </a:t>
            </a:r>
            <a:r>
              <a:rPr lang="en-US" sz="1800" dirty="0" smtClean="0"/>
              <a:t>an interesting </a:t>
            </a:r>
            <a:r>
              <a:rPr lang="en-US" sz="1800" dirty="0"/>
              <a:t>case of sustainably managing </a:t>
            </a:r>
            <a:r>
              <a:rPr lang="en-US" sz="1800" dirty="0" smtClean="0"/>
              <a:t>automotive shredder </a:t>
            </a:r>
            <a:r>
              <a:rPr lang="en-US" sz="1800" dirty="0"/>
              <a:t>residues (</a:t>
            </a:r>
            <a:r>
              <a:rPr lang="en-US" sz="1800" dirty="0" err="1"/>
              <a:t>Vermeulen</a:t>
            </a:r>
            <a:r>
              <a:rPr lang="en-US" sz="1800" dirty="0"/>
              <a:t> et al. 2012). </a:t>
            </a:r>
            <a:endParaRPr lang="en-US" sz="1800" dirty="0" smtClean="0"/>
          </a:p>
          <a:p>
            <a:r>
              <a:rPr lang="en-US" sz="1800" dirty="0" smtClean="0"/>
              <a:t>Four process </a:t>
            </a:r>
            <a:r>
              <a:rPr lang="en-US" sz="1800" dirty="0"/>
              <a:t>options to consider for recommending the </a:t>
            </a:r>
            <a:r>
              <a:rPr lang="en-US" sz="1800" dirty="0" smtClean="0"/>
              <a:t>option that </a:t>
            </a:r>
            <a:r>
              <a:rPr lang="en-US" sz="1800" dirty="0"/>
              <a:t>is the most sustainable among the </a:t>
            </a:r>
            <a:r>
              <a:rPr lang="en-US" sz="1800" dirty="0" smtClean="0"/>
              <a:t>options:</a:t>
            </a:r>
          </a:p>
          <a:p>
            <a:pPr marL="457200" lvl="1" indent="0">
              <a:buNone/>
            </a:pPr>
            <a:r>
              <a:rPr lang="en-US" sz="1600" dirty="0" smtClean="0"/>
              <a:t>(1</a:t>
            </a:r>
            <a:r>
              <a:rPr lang="en-US" sz="1600" dirty="0"/>
              <a:t>) </a:t>
            </a:r>
            <a:r>
              <a:rPr lang="en-US" sz="1600" dirty="0" smtClean="0"/>
              <a:t>landfilling, </a:t>
            </a:r>
          </a:p>
          <a:p>
            <a:pPr marL="457200" lvl="1" indent="0">
              <a:buNone/>
            </a:pPr>
            <a:r>
              <a:rPr lang="en-US" sz="1600" dirty="0" smtClean="0"/>
              <a:t>(</a:t>
            </a:r>
            <a:r>
              <a:rPr lang="en-US" sz="1600" dirty="0"/>
              <a:t>2) recycling the metal </a:t>
            </a:r>
            <a:r>
              <a:rPr lang="en-US" sz="1600" dirty="0" smtClean="0"/>
              <a:t>values coupled </a:t>
            </a:r>
            <a:r>
              <a:rPr lang="en-US" sz="1600" dirty="0"/>
              <a:t>with landfilling the rest</a:t>
            </a:r>
            <a:r>
              <a:rPr lang="en-US" sz="1600" dirty="0" smtClean="0"/>
              <a:t>,</a:t>
            </a:r>
          </a:p>
          <a:p>
            <a:pPr marL="457200" lvl="1" indent="0">
              <a:buNone/>
            </a:pPr>
            <a:r>
              <a:rPr lang="en-US" sz="1600" dirty="0" smtClean="0"/>
              <a:t>(</a:t>
            </a:r>
            <a:r>
              <a:rPr lang="en-US" sz="1600" dirty="0"/>
              <a:t>3) energy recovery, </a:t>
            </a:r>
            <a:r>
              <a:rPr lang="en-US" sz="1600" dirty="0" smtClean="0"/>
              <a:t>and</a:t>
            </a:r>
          </a:p>
          <a:p>
            <a:pPr marL="457200" lvl="1" indent="0">
              <a:buNone/>
            </a:pPr>
            <a:r>
              <a:rPr lang="en-US" sz="1600" dirty="0" smtClean="0"/>
              <a:t>(4</a:t>
            </a:r>
            <a:r>
              <a:rPr lang="en-US" sz="1600" dirty="0"/>
              <a:t>) recycling metal values and recovering energy from </a:t>
            </a:r>
            <a:r>
              <a:rPr lang="en-US" sz="1600" dirty="0" smtClean="0"/>
              <a:t>the rest</a:t>
            </a:r>
            <a:r>
              <a:rPr lang="en-US" sz="1600" dirty="0"/>
              <a:t>.</a:t>
            </a:r>
            <a:r>
              <a:rPr lang="en-US" sz="1800" dirty="0"/>
              <a:t> </a:t>
            </a:r>
            <a:endParaRPr lang="en-US" sz="1800" dirty="0" smtClean="0"/>
          </a:p>
          <a:p>
            <a:pPr marL="342900" lvl="1" indent="-342900">
              <a:buFont typeface="Arial" pitchFamily="34" charset="0"/>
              <a:buChar char="•"/>
            </a:pPr>
            <a:r>
              <a:rPr lang="en-US" sz="1800" dirty="0"/>
              <a:t>N</a:t>
            </a:r>
            <a:r>
              <a:rPr lang="en-US" sz="1800" dirty="0" smtClean="0"/>
              <a:t>ine metrics, </a:t>
            </a:r>
            <a:r>
              <a:rPr lang="en-US" sz="1800" dirty="0"/>
              <a:t>all normalized to one metric ton of automotive shredder </a:t>
            </a:r>
            <a:r>
              <a:rPr lang="en-US" sz="1800" dirty="0" smtClean="0"/>
              <a:t>residue, for comparative </a:t>
            </a:r>
            <a:r>
              <a:rPr lang="en-US" sz="1800" dirty="0"/>
              <a:t>sustainability analysis of these four </a:t>
            </a:r>
            <a:r>
              <a:rPr lang="en-US" sz="1800" dirty="0" smtClean="0"/>
              <a:t>process options</a:t>
            </a:r>
            <a:r>
              <a:rPr lang="en-US" sz="1800" dirty="0"/>
              <a:t>: </a:t>
            </a:r>
            <a:endParaRPr lang="en-US" sz="1800" dirty="0" smtClean="0"/>
          </a:p>
          <a:p>
            <a:pPr marL="457200" lvl="1" indent="0">
              <a:buNone/>
            </a:pPr>
            <a:r>
              <a:rPr lang="en-US" sz="1600" dirty="0" smtClean="0"/>
              <a:t>(</a:t>
            </a:r>
            <a:r>
              <a:rPr lang="en-US" sz="1600" dirty="0"/>
              <a:t>1) energy intensity, </a:t>
            </a:r>
            <a:endParaRPr lang="en-US" sz="1600" dirty="0" smtClean="0"/>
          </a:p>
          <a:p>
            <a:pPr marL="457200" lvl="1" indent="0">
              <a:buNone/>
            </a:pPr>
            <a:r>
              <a:rPr lang="en-US" sz="1600" dirty="0" smtClean="0"/>
              <a:t>(</a:t>
            </a:r>
            <a:r>
              <a:rPr lang="en-US" sz="1600" dirty="0"/>
              <a:t>2) material intensity, </a:t>
            </a:r>
            <a:endParaRPr lang="en-US" sz="1600" dirty="0" smtClean="0"/>
          </a:p>
          <a:p>
            <a:pPr marL="457200" lvl="1" indent="0">
              <a:buNone/>
            </a:pPr>
            <a:r>
              <a:rPr lang="en-US" sz="1600" dirty="0" smtClean="0"/>
              <a:t>(3)</a:t>
            </a:r>
            <a:r>
              <a:rPr lang="en-US" sz="1600" dirty="0"/>
              <a:t> </a:t>
            </a:r>
            <a:r>
              <a:rPr lang="en-US" sz="1600" dirty="0" smtClean="0"/>
              <a:t>water </a:t>
            </a:r>
            <a:r>
              <a:rPr lang="en-US" sz="1600" dirty="0"/>
              <a:t>consumption</a:t>
            </a:r>
            <a:r>
              <a:rPr lang="en-US" sz="1600" dirty="0" smtClean="0"/>
              <a:t>,</a:t>
            </a:r>
          </a:p>
          <a:p>
            <a:pPr marL="457200" lvl="1" indent="0">
              <a:buNone/>
            </a:pPr>
            <a:r>
              <a:rPr lang="en-US" sz="1600" dirty="0" smtClean="0"/>
              <a:t>(</a:t>
            </a:r>
            <a:r>
              <a:rPr lang="en-US" sz="1600" dirty="0"/>
              <a:t>4) land use, </a:t>
            </a:r>
            <a:endParaRPr lang="en-US" sz="1600" dirty="0" smtClean="0"/>
          </a:p>
          <a:p>
            <a:pPr marL="457200" lvl="1" indent="0">
              <a:buNone/>
            </a:pPr>
            <a:r>
              <a:rPr lang="en-US" sz="1600" dirty="0" smtClean="0"/>
              <a:t>(</a:t>
            </a:r>
            <a:r>
              <a:rPr lang="en-US" sz="1600" dirty="0"/>
              <a:t>5) short-term </a:t>
            </a:r>
            <a:r>
              <a:rPr lang="en-US" sz="1600" dirty="0" smtClean="0"/>
              <a:t>global warming </a:t>
            </a:r>
            <a:r>
              <a:rPr lang="en-US" sz="1600" dirty="0"/>
              <a:t>potential, </a:t>
            </a:r>
            <a:endParaRPr lang="en-US" sz="1600" dirty="0" smtClean="0"/>
          </a:p>
          <a:p>
            <a:pPr marL="457200" lvl="1" indent="0">
              <a:buNone/>
            </a:pPr>
            <a:r>
              <a:rPr lang="en-US" sz="1600" dirty="0" smtClean="0"/>
              <a:t>(</a:t>
            </a:r>
            <a:r>
              <a:rPr lang="en-US" sz="1600" dirty="0"/>
              <a:t>6) long-term global warming potential</a:t>
            </a:r>
            <a:r>
              <a:rPr lang="en-US" sz="1600" dirty="0" smtClean="0"/>
              <a:t>,</a:t>
            </a:r>
          </a:p>
          <a:p>
            <a:pPr marL="457200" lvl="1" indent="0">
              <a:buNone/>
            </a:pPr>
            <a:r>
              <a:rPr lang="en-US" sz="1600" dirty="0" smtClean="0"/>
              <a:t>(</a:t>
            </a:r>
            <a:r>
              <a:rPr lang="en-US" sz="1600" dirty="0"/>
              <a:t>7) short-term human toxicity impact, </a:t>
            </a:r>
            <a:endParaRPr lang="en-US" sz="1600" dirty="0" smtClean="0"/>
          </a:p>
          <a:p>
            <a:pPr marL="457200" lvl="1" indent="0">
              <a:buNone/>
            </a:pPr>
            <a:r>
              <a:rPr lang="en-US" sz="1600" dirty="0" smtClean="0"/>
              <a:t>(</a:t>
            </a:r>
            <a:r>
              <a:rPr lang="en-US" sz="1600" dirty="0"/>
              <a:t>8) long-term </a:t>
            </a:r>
            <a:r>
              <a:rPr lang="en-US" sz="1600" dirty="0" smtClean="0"/>
              <a:t>human toxicity </a:t>
            </a:r>
            <a:r>
              <a:rPr lang="en-US" sz="1600" dirty="0"/>
              <a:t>impact, and </a:t>
            </a:r>
            <a:endParaRPr lang="en-US" sz="1600" dirty="0" smtClean="0"/>
          </a:p>
          <a:p>
            <a:pPr marL="457200" lvl="1" indent="0">
              <a:buNone/>
            </a:pPr>
            <a:r>
              <a:rPr lang="en-US" sz="1600" dirty="0" smtClean="0"/>
              <a:t>(</a:t>
            </a:r>
            <a:r>
              <a:rPr lang="en-US" sz="1600" dirty="0"/>
              <a:t>9) </a:t>
            </a:r>
            <a:r>
              <a:rPr lang="en-US" sz="1600" dirty="0" smtClean="0"/>
              <a:t>treatment cost.</a:t>
            </a:r>
            <a:endParaRPr lang="en-US" sz="1600" dirty="0"/>
          </a:p>
        </p:txBody>
      </p:sp>
    </p:spTree>
    <p:extLst>
      <p:ext uri="{BB962C8B-B14F-4D97-AF65-F5344CB8AC3E}">
        <p14:creationId xmlns:p14="http://schemas.microsoft.com/office/powerpoint/2010/main" val="4052291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00187"/>
            <a:ext cx="8463958" cy="40233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a:xfrm>
            <a:off x="457200" y="30480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Automotive Shredder Residue Case Study</a:t>
            </a:r>
            <a:endParaRPr lang="en-US" sz="3200" dirty="0"/>
          </a:p>
        </p:txBody>
      </p:sp>
    </p:spTree>
    <p:extLst>
      <p:ext uri="{BB962C8B-B14F-4D97-AF65-F5344CB8AC3E}">
        <p14:creationId xmlns:p14="http://schemas.microsoft.com/office/powerpoint/2010/main" val="1480989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1061</TotalTime>
  <Words>602</Words>
  <Application>Microsoft Office PowerPoint</Application>
  <PresentationFormat>On-screen Show (4:3)</PresentationFormat>
  <Paragraphs>78</Paragraphs>
  <Slides>14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Worksheet</vt:lpstr>
      <vt:lpstr>Case Studies for  Sustainability Metrics and  Sustainability Footprint method</vt:lpstr>
      <vt:lpstr>Overview</vt:lpstr>
      <vt:lpstr>Fender Case Study</vt:lpstr>
      <vt:lpstr>Fender Case Study</vt:lpstr>
      <vt:lpstr>PowerPoint Presentation</vt:lpstr>
      <vt:lpstr>Fender Case Study</vt:lpstr>
      <vt:lpstr>PowerPoint Presentation</vt:lpstr>
      <vt:lpstr>Automotive Shredder Residue Case Study</vt:lpstr>
      <vt:lpstr>PowerPoint Presentation</vt:lpstr>
      <vt:lpstr>PowerPoint Presentation</vt:lpstr>
      <vt:lpstr>PowerPoint Presentation</vt:lpstr>
      <vt:lpstr>Automotive Shredder Residue Case Study</vt:lpstr>
      <vt:lpstr>Biodiesel Case Study</vt:lpstr>
      <vt:lpstr>Biodiesel Case Study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Studies for  Sustainability Metrics and  Sustainability Footprint method</dc:title>
  <dc:creator>Sengupta, Debalina</dc:creator>
  <cp:lastModifiedBy>Administrator</cp:lastModifiedBy>
  <cp:revision>22</cp:revision>
  <dcterms:created xsi:type="dcterms:W3CDTF">2006-08-16T00:00:00Z</dcterms:created>
  <dcterms:modified xsi:type="dcterms:W3CDTF">2015-02-14T16:15:58Z</dcterms:modified>
</cp:coreProperties>
</file>